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66A78B-5DD2-475C-A918-18107802F32F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947B9E-5160-4527-91BC-1B872A8C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ew-domain.ru/new-pag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casestudies/Case_Study_Detail.aspx?CaseStudyID=4000008435" TargetMode="External"/><Relationship Id="rId2" Type="http://schemas.openxmlformats.org/officeDocument/2006/relationships/hyperlink" Target="http://microsof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kamil@advantshop.net" TargetMode="External"/><Relationship Id="rId2" Type="http://schemas.openxmlformats.org/officeDocument/2006/relationships/hyperlink" Target="http://www.advantshop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Открываем интернет-магазин. Полезные кейсы.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Камиль Калимуллин(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buxler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54098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Брак по расчёту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456" y="1759871"/>
            <a:ext cx="3371088" cy="3968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</a:rPr>
              <a:t>SaaS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аренда)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Плюсы:</a:t>
            </a:r>
          </a:p>
          <a:p>
            <a:pPr lvl="1"/>
            <a:r>
              <a:rPr lang="ru-RU" dirty="0" smtClean="0"/>
              <a:t>Всё включено</a:t>
            </a:r>
          </a:p>
          <a:p>
            <a:pPr lvl="1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Выясните что именно!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Минусы:</a:t>
            </a:r>
          </a:p>
          <a:p>
            <a:pPr lvl="1"/>
            <a:r>
              <a:rPr lang="ru-RU" dirty="0" smtClean="0"/>
              <a:t>Отчуждаемость платформы</a:t>
            </a:r>
          </a:p>
          <a:p>
            <a:pPr lvl="1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Убежать сложно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Какие еще варианты создания?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>
              <a:defRPr/>
            </a:pPr>
            <a:endParaRPr lang="ru-RU" dirty="0" smtClean="0"/>
          </a:p>
          <a:p>
            <a:pPr marL="0" lvl="1">
              <a:defRPr/>
            </a:pPr>
            <a:endParaRPr lang="ru-RU" dirty="0" smtClean="0"/>
          </a:p>
          <a:p>
            <a:pPr marL="0" lvl="1">
              <a:defRPr/>
            </a:pPr>
            <a:endParaRPr lang="ru-RU" dirty="0" smtClean="0"/>
          </a:p>
          <a:p>
            <a:pPr marL="0" lvl="1">
              <a:defRPr/>
            </a:pPr>
            <a:endParaRPr lang="ru-RU" dirty="0" smtClean="0"/>
          </a:p>
          <a:p>
            <a:pPr marL="0" lvl="1">
              <a:defRPr/>
            </a:pPr>
            <a:endParaRPr lang="ru-RU" dirty="0" smtClean="0"/>
          </a:p>
          <a:p>
            <a:pPr marL="0" lvl="1">
              <a:buNone/>
              <a:defRPr/>
            </a:pP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>
              <a:buNone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Бизнес-задача: </a:t>
            </a:r>
            <a:endParaRPr lang="ru-RU" dirty="0" smtClean="0"/>
          </a:p>
          <a:p>
            <a:pPr marL="0" lvl="1"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Вывести текущий интернет-магазин на новый уровень за счет внедрение нового функционала. Бизнес потребовал расширения географической зоны.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Магазин цветов – </a:t>
            </a: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</a:rPr>
              <a:t>flowersworld.ru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5" descr="цвет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3429024" cy="242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задачи:</a:t>
            </a:r>
          </a:p>
          <a:p>
            <a:pPr lvl="1"/>
            <a:r>
              <a:rPr lang="ru-RU" sz="2000" dirty="0" smtClean="0"/>
              <a:t>Развитие функционала</a:t>
            </a:r>
          </a:p>
          <a:p>
            <a:pPr lvl="1"/>
            <a:r>
              <a:rPr lang="ru-RU" sz="2000" dirty="0" err="1" smtClean="0"/>
              <a:t>Масштабируемость</a:t>
            </a:r>
            <a:r>
              <a:rPr lang="ru-RU" sz="2000" dirty="0" smtClean="0"/>
              <a:t> системы</a:t>
            </a:r>
          </a:p>
          <a:p>
            <a:pPr lvl="1">
              <a:buNone/>
            </a:pP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Маркетинговые задачи: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ru-RU" sz="2000" dirty="0" smtClean="0"/>
              <a:t>Удержание позиций в поисковиках после смены платформы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ru-RU" sz="2000" dirty="0" smtClean="0"/>
              <a:t>Решение вновь стоящих маркетинговых задач (спец. предложения, отзывы и др.)</a:t>
            </a:r>
            <a:endParaRPr lang="ru-RU" sz="2000" b="1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Магазин цветов – </a:t>
            </a: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</a:rPr>
              <a:t>flowersworld.ru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лавн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865" y="1142984"/>
            <a:ext cx="5767283" cy="52601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Flowersworld.ru -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Главная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п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35" y="2143116"/>
            <a:ext cx="8472518" cy="23535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Flowersworld.ru –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Шапка сайта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Flowersworld.ru –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Меню выбора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реги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142983"/>
            <a:ext cx="5357850" cy="5250019"/>
          </a:xfrm>
        </p:spPr>
      </p:pic>
      <p:pic>
        <p:nvPicPr>
          <p:cNvPr id="8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сказ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283" y="1071546"/>
            <a:ext cx="2887105" cy="5357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Flowersworld.ru –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подсказки</a:t>
            </a:r>
            <a:r>
              <a:rPr lang="ru-RU" sz="4000" dirty="0" smtClean="0"/>
              <a:t>	</a:t>
            </a:r>
            <a:endParaRPr lang="ru-RU" dirty="0"/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Специальные предложения на главной странице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Обязательно телефон и правила работы магазина в доступном с первого взгляда месте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Flowersworld.ru -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Маркетинг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Flowersworld.ru - SEO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29600" cy="44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5972189" cy="39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\Desktop\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endParaRPr lang="ru-RU" dirty="0" smtClean="0"/>
          </a:p>
          <a:p>
            <a:pPr marL="514350" indent="-514350">
              <a:defRPr/>
            </a:pPr>
            <a:endParaRPr lang="ru-RU" dirty="0" smtClean="0"/>
          </a:p>
          <a:p>
            <a:pPr marL="514350" indent="-514350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Подходы к созданию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интернет-магазина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Кейсы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интернет-магазинов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: проблематика и решения</a:t>
            </a:r>
          </a:p>
          <a:p>
            <a:pPr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 чём доклад:</a:t>
            </a:r>
            <a:endParaRPr lang="ru-RU" sz="3600" dirty="0"/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переходе сайта на новую платформу сообщите поисковой машине об изменениях</a:t>
            </a: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Redirect 301 /old-page.html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http://new-domain.ru/new-page.html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Это помогает!</a:t>
            </a:r>
          </a:p>
          <a:p>
            <a:pPr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Flowersworld.ru – 301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редирект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Яндекс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привязывает сайт к региону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(а следовательно и выдаёт),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исходя из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контактов и телефона на сайте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Иногда приходится покупать телефоны и адреса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Flowersworld.ru –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Региональная выдача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Берите готовые интересные решения и адаптируйте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сайт уже работает аккуратно переносите сайт (соблюдайте правила)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Включайте простые маркетинговые вещи (хиты продаж, вы уже смотрели, спец.предложения) в магазин, они работают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Flowersworld.ru -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Резюме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Бизнес-задача: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Реализовать интернет-магазин, позволяющий управлять более 25 млн.автозапчастей</a:t>
            </a:r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Автозапчасти –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4" descr="ty_i_twoj_samocho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4714908" cy="32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задачи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5000"/>
              <a:buFont typeface="Courier New" pitchFamily="49" charset="0"/>
              <a:buChar char="o"/>
            </a:pPr>
            <a:r>
              <a:rPr lang="ru-RU" sz="1900" dirty="0" smtClean="0"/>
              <a:t>Проектирование интерфейса. На что обратить внимание в дизайне?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5000"/>
              <a:buFont typeface="Courier New" pitchFamily="49" charset="0"/>
              <a:buChar char="o"/>
            </a:pPr>
            <a:r>
              <a:rPr lang="ru-RU" sz="1900" dirty="0" smtClean="0"/>
              <a:t>Работа с данными/базой данных. Где взять? Как импортировать?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5000"/>
              <a:buFont typeface="Courier New" pitchFamily="49" charset="0"/>
              <a:buChar char="o"/>
            </a:pPr>
            <a:r>
              <a:rPr lang="ru-RU" sz="1900" dirty="0" smtClean="0"/>
              <a:t>Работа с производительностью </a:t>
            </a:r>
            <a:r>
              <a:rPr lang="ru-RU" sz="1900" dirty="0" err="1" smtClean="0"/>
              <a:t>интернет-магазина</a:t>
            </a:r>
            <a:endParaRPr lang="ru-RU" sz="1900" b="1" dirty="0" smtClean="0"/>
          </a:p>
          <a:p>
            <a:endParaRPr lang="ru-RU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Маркетинговые задачи</a:t>
            </a:r>
          </a:p>
          <a:p>
            <a:pPr lvl="1"/>
            <a:r>
              <a:rPr lang="ru-RU" sz="1800" dirty="0" smtClean="0"/>
              <a:t>Правильная структуризация страниц(</a:t>
            </a:r>
            <a:r>
              <a:rPr lang="ru-RU" sz="1800" dirty="0" err="1" smtClean="0"/>
              <a:t>контента</a:t>
            </a:r>
            <a:r>
              <a:rPr lang="ru-RU" sz="1800" dirty="0" smtClean="0"/>
              <a:t>) под дальнейшее </a:t>
            </a:r>
            <a:r>
              <a:rPr lang="en-US" sz="1800" dirty="0" smtClean="0"/>
              <a:t>SEO</a:t>
            </a:r>
            <a:r>
              <a:rPr lang="ru-RU" sz="1800" dirty="0" smtClean="0"/>
              <a:t>-продвижение</a:t>
            </a:r>
          </a:p>
          <a:p>
            <a:pPr lvl="1"/>
            <a:r>
              <a:rPr lang="ru-RU" sz="1800" dirty="0" smtClean="0"/>
              <a:t>Правильное внедрение маркетинговых инструментов в интернет-магазин (популярные запчасти, связанные товары, купоны, интеграция с соц. Сетями и др.)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Автозапчасти –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293" y="1071546"/>
            <a:ext cx="7229363" cy="49355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 –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Главная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в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068" y="1285860"/>
            <a:ext cx="7016058" cy="4721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- Подвал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льт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071546"/>
            <a:ext cx="4286280" cy="5285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- Фильтры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вига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214422"/>
            <a:ext cx="4786345" cy="50190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- Навигация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ще навига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136" y="1086152"/>
            <a:ext cx="3442442" cy="52912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– Навигация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Писать с нуля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«У нас программист свой, напишет»</a:t>
            </a:r>
            <a:endParaRPr lang="ru-RU" sz="2000" dirty="0" smtClean="0"/>
          </a:p>
          <a:p>
            <a:r>
              <a:rPr lang="ru-RU" sz="2800" b="1" dirty="0" smtClean="0"/>
              <a:t>Использовать бесплатную (возможно известную) </a:t>
            </a:r>
            <a:r>
              <a:rPr lang="en-US" sz="2800" b="1" dirty="0" smtClean="0"/>
              <a:t>CMS</a:t>
            </a:r>
            <a:endParaRPr lang="ru-RU" sz="2800" b="1" dirty="0" smtClean="0"/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«Рынок бесплатных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CMS-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сотни решений»</a:t>
            </a:r>
          </a:p>
          <a:p>
            <a:r>
              <a:rPr lang="ru-RU" sz="2800" b="1" dirty="0" smtClean="0"/>
              <a:t>Использовать платную (возможно специализированную) платформу</a:t>
            </a:r>
          </a:p>
          <a:p>
            <a:pPr marL="770382" lvl="1" indent="-51435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«Рынок платных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CMS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России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сотни решений. Рынок платных специализированных решений в России - около десяти»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Способы разработки:</a:t>
            </a:r>
            <a:endParaRPr lang="ru-RU" sz="3600" dirty="0"/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зи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7935"/>
            <a:ext cx="8229600" cy="40323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- Позиция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ка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8509272" cy="39290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- Заказ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Вопросы импорта базы данных запчастей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Специфика:</a:t>
            </a:r>
          </a:p>
          <a:p>
            <a:pPr lvl="1"/>
            <a:r>
              <a:rPr lang="ru-RU" sz="2400" dirty="0" smtClean="0"/>
              <a:t>Разные форматы прайс-листов у поставщиков</a:t>
            </a:r>
          </a:p>
          <a:p>
            <a:pPr lvl="1"/>
            <a:r>
              <a:rPr lang="ru-RU" sz="2400" dirty="0" smtClean="0"/>
              <a:t>Картинки</a:t>
            </a:r>
          </a:p>
          <a:p>
            <a:pPr lvl="1"/>
            <a:r>
              <a:rPr lang="ru-RU" sz="2400" dirty="0" smtClean="0"/>
              <a:t>Импортирование больших объемов данных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- Данные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Направление усилий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Софт, БД. Оптимизация</a:t>
            </a:r>
          </a:p>
          <a:p>
            <a:pPr lvl="1"/>
            <a:r>
              <a:rPr lang="ru-RU" sz="2400" dirty="0" smtClean="0"/>
              <a:t>На уровне интерфейсов</a:t>
            </a:r>
          </a:p>
          <a:p>
            <a:pPr lvl="1"/>
            <a:r>
              <a:rPr lang="ru-RU" sz="2400" dirty="0" smtClean="0"/>
              <a:t>На уровне процедур</a:t>
            </a:r>
          </a:p>
          <a:p>
            <a:pPr lvl="1"/>
            <a:r>
              <a:rPr lang="ru-RU" sz="2400" dirty="0" smtClean="0"/>
              <a:t>На уровне хранения данных</a:t>
            </a:r>
          </a:p>
          <a:p>
            <a:pPr marL="365760" lvl="4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3200" dirty="0" smtClean="0"/>
          </a:p>
          <a:p>
            <a:pPr marL="365760" lvl="4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Железо</a:t>
            </a:r>
          </a:p>
          <a:p>
            <a:pPr marL="594360" lvl="5" indent="-256032">
              <a:spcBef>
                <a:spcPts val="400"/>
              </a:spcBef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r>
              <a:rPr lang="ru-RU" sz="2400" dirty="0" smtClean="0"/>
              <a:t>Производительность</a:t>
            </a:r>
          </a:p>
          <a:p>
            <a:pPr marL="365760" lvl="4" indent="-256032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3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</a:rPr>
              <a:t> - Производительность</a:t>
            </a:r>
            <a:endParaRPr lang="ru-RU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терфей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142984"/>
            <a:ext cx="6594450" cy="50567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</a:rPr>
              <a:t>Решения по ускорению(интерфейсы)</a:t>
            </a:r>
            <a:endParaRPr lang="ru-RU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тало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8062944" cy="3304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</a:rPr>
              <a:t>Решения по ускорению(интерфейсы)</a:t>
            </a:r>
            <a:endParaRPr lang="ru-RU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Оптимизация программного кода</a:t>
            </a:r>
          </a:p>
          <a:p>
            <a:pPr lvl="1"/>
            <a:r>
              <a:rPr lang="ru-RU" sz="2400" dirty="0" smtClean="0"/>
              <a:t>Лишние обращения к базе данных</a:t>
            </a:r>
          </a:p>
          <a:p>
            <a:pPr lvl="1"/>
            <a:r>
              <a:rPr lang="ru-RU" sz="2400" dirty="0" smtClean="0"/>
              <a:t>Оптимизация алгоритмов</a:t>
            </a:r>
          </a:p>
          <a:p>
            <a:pPr lvl="1"/>
            <a:r>
              <a:rPr lang="ru-RU" sz="2400" dirty="0" smtClean="0"/>
              <a:t>Явная конвертация типов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Кеширование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и компрессия данных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ru-RU" dirty="0" smtClean="0"/>
              <a:t>«Нарезание» статики (</a:t>
            </a:r>
            <a:r>
              <a:rPr lang="en-US" dirty="0" smtClean="0"/>
              <a:t>XML, JSON</a:t>
            </a:r>
            <a:r>
              <a:rPr lang="ru-RU" dirty="0" smtClean="0"/>
              <a:t>)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ru-RU" dirty="0" err="1" smtClean="0"/>
              <a:t>Кеширование</a:t>
            </a:r>
            <a:r>
              <a:rPr lang="ru-RU" dirty="0" smtClean="0"/>
              <a:t> страниц и объектов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en-US" dirty="0" err="1" smtClean="0"/>
              <a:t>gzip</a:t>
            </a:r>
            <a:r>
              <a:rPr lang="en-US" dirty="0" smtClean="0"/>
              <a:t> – </a:t>
            </a:r>
            <a:r>
              <a:rPr lang="ru-RU" dirty="0" smtClean="0"/>
              <a:t>сжатие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en-US" dirty="0" err="1" smtClean="0"/>
              <a:t>QLServerSessionState</a:t>
            </a:r>
            <a:endParaRPr lang="en-US" dirty="0" smtClean="0"/>
          </a:p>
          <a:p>
            <a:pPr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Решения по ускорению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 algn="ctr">
              <a:spcBef>
                <a:spcPts val="400"/>
              </a:spcBef>
              <a:buSzPct val="6800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Если объем номенклатуры большой</a:t>
            </a:r>
          </a:p>
          <a:p>
            <a:pPr marL="365760" lvl="1" indent="-256032" algn="ctr">
              <a:spcBef>
                <a:spcPts val="400"/>
              </a:spcBef>
              <a:buSzPct val="68000"/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Правильная категоризация(в нашем случае, 3 способа категоризации, 2 вида поиска)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Удобный путь к товару, исходя из задачи покупателя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Фильтры и поиск – это удобно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Оптимизация и тестирование даже если берёте готовое решение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allcarsparts.ru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- Резюме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endParaRPr lang="ru-RU" sz="4600" dirty="0" smtClean="0"/>
          </a:p>
          <a:p>
            <a:pPr>
              <a:buNone/>
              <a:defRPr/>
            </a:pPr>
            <a:endParaRPr lang="ru-RU" sz="4600" dirty="0" smtClean="0"/>
          </a:p>
          <a:p>
            <a:pPr>
              <a:buNone/>
              <a:defRPr/>
            </a:pPr>
            <a:endParaRPr lang="ru-RU" sz="4600" dirty="0" smtClean="0"/>
          </a:p>
          <a:p>
            <a:pPr>
              <a:buNone/>
              <a:defRPr/>
            </a:pPr>
            <a:endParaRPr lang="ru-RU" sz="3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Бизнес-задача: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Интеграция нескольких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интернет-магазинов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в единую площадку.</a:t>
            </a:r>
          </a:p>
          <a:p>
            <a:pPr>
              <a:buNone/>
              <a:defRPr/>
            </a:pP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Кейс опубликован на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http://microsoft.com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http://www.microsoft.com/casestudies/Case_Study_Detail.aspx?CaseStudyID=4000008435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Подарки –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raipodarkov.ru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4" descr="f_92548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214422"/>
            <a:ext cx="3084523" cy="231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задачи:</a:t>
            </a:r>
          </a:p>
          <a:p>
            <a:pPr lvl="1"/>
            <a:r>
              <a:rPr lang="ru-RU" sz="2000" dirty="0" smtClean="0"/>
              <a:t>Проектирование сайта. На что обратить внимание в дизайне? Особенности структуризации ассортимента</a:t>
            </a:r>
          </a:p>
          <a:p>
            <a:pPr lvl="1"/>
            <a:r>
              <a:rPr lang="ru-RU" sz="2000" dirty="0" smtClean="0"/>
              <a:t>Адаптация </a:t>
            </a:r>
            <a:r>
              <a:rPr lang="ru-RU" sz="2000" dirty="0" err="1" smtClean="0"/>
              <a:t>бизнес-логики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Маркетинговые задачи:</a:t>
            </a:r>
          </a:p>
          <a:p>
            <a:pPr lvl="1"/>
            <a:r>
              <a:rPr lang="ru-RU" dirty="0" smtClean="0"/>
              <a:t>Правильная интеграция </a:t>
            </a:r>
            <a:r>
              <a:rPr lang="ru-RU" dirty="0" err="1" smtClean="0"/>
              <a:t>контента</a:t>
            </a:r>
            <a:r>
              <a:rPr lang="ru-RU" dirty="0" smtClean="0"/>
              <a:t> под дальнейшее </a:t>
            </a:r>
            <a:r>
              <a:rPr lang="en-US" dirty="0" smtClean="0"/>
              <a:t>SEO</a:t>
            </a:r>
            <a:r>
              <a:rPr lang="ru-RU" dirty="0" smtClean="0"/>
              <a:t>-продвижение</a:t>
            </a:r>
          </a:p>
          <a:p>
            <a:pPr lvl="1"/>
            <a:r>
              <a:rPr lang="ru-RU" dirty="0" smtClean="0"/>
              <a:t>Правильная категоризация продаваемых товаров</a:t>
            </a:r>
          </a:p>
          <a:p>
            <a:pPr lvl="1"/>
            <a:r>
              <a:rPr lang="ru-RU" dirty="0" smtClean="0"/>
              <a:t>Лидеры продаж, скидки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Подарки –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raipodarkov.ru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Риски</a:t>
            </a:r>
            <a:r>
              <a:rPr lang="ru-RU" dirty="0" smtClean="0"/>
              <a:t> </a:t>
            </a:r>
            <a:r>
              <a:rPr lang="ru-RU" b="1" dirty="0" smtClean="0"/>
              <a:t>проектирования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Архитектура, масштабирование. Риск: Чем дальше доработка, тем дороже(«Ой, а это мы не учитывали вначале»)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/>
              <a:t>Риски</a:t>
            </a:r>
            <a:r>
              <a:rPr lang="ru-RU" dirty="0" smtClean="0"/>
              <a:t> </a:t>
            </a:r>
            <a:r>
              <a:rPr lang="ru-RU" b="1" dirty="0" smtClean="0"/>
              <a:t>кодирования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Отладка, тестирование. «Да, в таком варианте заказ не отправляется, завтра исправим»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/>
              <a:t>Риски</a:t>
            </a:r>
            <a:r>
              <a:rPr lang="ru-RU" dirty="0" smtClean="0"/>
              <a:t> </a:t>
            </a:r>
            <a:r>
              <a:rPr lang="ru-RU" b="1" dirty="0" smtClean="0"/>
              <a:t>поддержки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Владелец проектных знаний бесценен. «Ребята, Вы мне больше не интересны»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Писать магазин с нуля: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14422"/>
            <a:ext cx="6357982" cy="49941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raipodarkov.ru-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Главная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ужчин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142984"/>
            <a:ext cx="6000792" cy="5145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raipodarkov.ru -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Для мужчин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й - поис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640" y="1142984"/>
            <a:ext cx="6629610" cy="48641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raipodarkov.ru -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Поиск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в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071545"/>
            <a:ext cx="4214842" cy="52592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raipodarkov.ru -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Подарок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Уделяйте внимание категоризации товара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r>
              <a:rPr lang="ru-RU" dirty="0" smtClean="0"/>
              <a:t>Категоризация по разным типам потребностей (по получателю подарка, по назначению подарка, по принадлежности к группе)</a:t>
            </a:r>
          </a:p>
          <a:p>
            <a:pPr>
              <a:buNone/>
            </a:pP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Используйте понятные всем вещи</a:t>
            </a:r>
          </a:p>
          <a:p>
            <a:pPr lvl="1"/>
            <a:r>
              <a:rPr lang="ru-RU" sz="2000" dirty="0" smtClean="0"/>
              <a:t>лидеры продаж</a:t>
            </a:r>
          </a:p>
          <a:p>
            <a:pPr lvl="1"/>
            <a:r>
              <a:rPr lang="ru-RU" sz="2000" dirty="0" smtClean="0"/>
              <a:t>отзывы</a:t>
            </a:r>
          </a:p>
          <a:p>
            <a:pPr lvl="1"/>
            <a:r>
              <a:rPr lang="ru-RU" sz="2000" dirty="0" smtClean="0"/>
              <a:t>спец.предложения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raipodarkov.ru –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Резюме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Бизнес-задача:</a:t>
            </a:r>
          </a:p>
          <a:p>
            <a:pPr>
              <a:buNone/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Легкий интернет-магазин для одежды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Одежда– </a:t>
            </a: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katefrankfurt.com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6" descr="p748368_photo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3714776" cy="299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задачи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ru-RU" dirty="0" smtClean="0"/>
              <a:t>Товар – это главное. Как это реализовать в дизайне?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Маркетинговые задачи</a:t>
            </a:r>
          </a:p>
          <a:p>
            <a:pPr marL="603504" lvl="2" indent="-256032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Courier New" pitchFamily="49" charset="0"/>
              <a:buChar char="o"/>
            </a:pPr>
            <a:r>
              <a:rPr lang="ru-RU" dirty="0" smtClean="0"/>
              <a:t>Упростить выбор, просмотр и покупку товара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Одежда– </a:t>
            </a: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katefrankfurt.com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т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922" y="1071546"/>
            <a:ext cx="6072663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katefrankfurt.com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- Главная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ти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14422"/>
            <a:ext cx="5929354" cy="49360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katefrankfurt.com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- Магазин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142984"/>
            <a:ext cx="5898551" cy="49735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katefrankfurt.com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- Каталог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1285860"/>
            <a:ext cx="7643866" cy="435771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Когда решение задача укладывается в три дня (20-30 </a:t>
            </a:r>
            <a:r>
              <a:rPr lang="ru-RU" dirty="0" err="1" smtClean="0"/>
              <a:t>чел.ч</a:t>
            </a:r>
            <a:r>
              <a:rPr lang="ru-RU" dirty="0" smtClean="0"/>
              <a:t>)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Кнопка «Купить» на корпоративном сайте</a:t>
            </a:r>
          </a:p>
          <a:p>
            <a:pPr lvl="1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/>
              <a:t>Когда проект с 99% вероятностью не будет расти(короткая дистанция)</a:t>
            </a:r>
          </a:p>
          <a:p>
            <a:pPr lvl="1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Конфискованный товар, который нужно быстро продать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Когда писать магазин с нуля?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каз кат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142983"/>
            <a:ext cx="6072230" cy="48188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katefrankfurt.com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- Заказ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В одежде очень важно представление товара</a:t>
            </a:r>
          </a:p>
          <a:p>
            <a:endParaRPr lang="ru-RU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Простота сейчас выигрывает сложность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katefrankfurt.com</a:t>
            </a:r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– Резюме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3"/>
          </a:xfrm>
        </p:spPr>
        <p:txBody>
          <a:bodyPr/>
          <a:lstStyle/>
          <a:p>
            <a:pPr marL="914400" lvl="1" indent="-457200" algn="ctr">
              <a:buNone/>
            </a:pPr>
            <a:endParaRPr lang="ru-RU" dirty="0" smtClean="0">
              <a:solidFill>
                <a:srgbClr val="1E4649"/>
              </a:solidFill>
              <a:hlinkClick r:id="rId2"/>
            </a:endParaRPr>
          </a:p>
          <a:p>
            <a:pPr marL="914400" lvl="1" indent="-457200" algn="ctr">
              <a:buNone/>
            </a:pPr>
            <a:r>
              <a:rPr lang="en-US" dirty="0" smtClean="0">
                <a:solidFill>
                  <a:srgbClr val="1E4649"/>
                </a:solidFill>
                <a:hlinkClick r:id="rId2"/>
              </a:rPr>
              <a:t>http://www.advantshop.net</a:t>
            </a:r>
            <a:endParaRPr lang="en-US" dirty="0" smtClean="0">
              <a:solidFill>
                <a:srgbClr val="1E4649"/>
              </a:solidFill>
            </a:endParaRPr>
          </a:p>
          <a:p>
            <a:pPr marL="914400" lvl="1" indent="-457200" algn="ctr">
              <a:buNone/>
            </a:pPr>
            <a:r>
              <a:rPr lang="en-US" dirty="0" smtClean="0">
                <a:solidFill>
                  <a:srgbClr val="1E4649"/>
                </a:solidFill>
                <a:hlinkClick r:id="rId3"/>
              </a:rPr>
              <a:t>kamil@advantshop.net</a:t>
            </a:r>
            <a:endParaRPr lang="en-US" dirty="0" smtClean="0">
              <a:solidFill>
                <a:srgbClr val="1E4649"/>
              </a:solidFill>
            </a:endParaRPr>
          </a:p>
          <a:p>
            <a:pPr marL="914400" lvl="1" indent="-457200" algn="ctr">
              <a:buNone/>
            </a:pPr>
            <a:r>
              <a:rPr lang="en-US" dirty="0" smtClean="0">
                <a:solidFill>
                  <a:srgbClr val="1E4649"/>
                </a:solidFill>
              </a:rPr>
              <a:t>@</a:t>
            </a:r>
            <a:r>
              <a:rPr lang="en-US" dirty="0" err="1" smtClean="0">
                <a:solidFill>
                  <a:srgbClr val="1E4649"/>
                </a:solidFill>
              </a:rPr>
              <a:t>buxler</a:t>
            </a:r>
            <a:endParaRPr lang="en-US" dirty="0" smtClean="0">
              <a:solidFill>
                <a:srgbClr val="1E4649"/>
              </a:solidFill>
            </a:endParaRPr>
          </a:p>
          <a:p>
            <a:pPr marL="914400" lvl="1" indent="-457200" algn="ctr">
              <a:buNone/>
            </a:pPr>
            <a:r>
              <a:rPr lang="en-US" dirty="0" err="1" smtClean="0">
                <a:solidFill>
                  <a:srgbClr val="1E4649"/>
                </a:solidFill>
              </a:rPr>
              <a:t>skype</a:t>
            </a:r>
            <a:r>
              <a:rPr lang="en-US" dirty="0" smtClean="0">
                <a:solidFill>
                  <a:srgbClr val="1E4649"/>
                </a:solidFill>
              </a:rPr>
              <a:t>: </a:t>
            </a:r>
            <a:r>
              <a:rPr lang="en-US" dirty="0" err="1" smtClean="0">
                <a:solidFill>
                  <a:srgbClr val="1E4649"/>
                </a:solidFill>
              </a:rPr>
              <a:t>buxler</a:t>
            </a:r>
            <a:endParaRPr lang="en-US" dirty="0" smtClean="0">
              <a:solidFill>
                <a:srgbClr val="1E4649"/>
              </a:solidFill>
            </a:endParaRPr>
          </a:p>
          <a:p>
            <a:pPr marL="914400" lvl="1" indent="-457200" algn="ctr">
              <a:buNone/>
            </a:pPr>
            <a:r>
              <a:rPr lang="ru-RU" dirty="0" err="1" smtClean="0">
                <a:solidFill>
                  <a:srgbClr val="1E4649"/>
                </a:solidFill>
              </a:rPr>
              <a:t>Моб</a:t>
            </a:r>
            <a:r>
              <a:rPr lang="ru-RU" dirty="0" smtClean="0">
                <a:solidFill>
                  <a:srgbClr val="1E4649"/>
                </a:solidFill>
              </a:rPr>
              <a:t>. </a:t>
            </a:r>
            <a:r>
              <a:rPr lang="en-US" dirty="0" smtClean="0">
                <a:solidFill>
                  <a:srgbClr val="1E4649"/>
                </a:solidFill>
              </a:rPr>
              <a:t>+7 -905-708-29-24</a:t>
            </a:r>
          </a:p>
          <a:p>
            <a:pPr marL="914400" lvl="1" indent="-457200" algn="ctr">
              <a:buNone/>
            </a:pPr>
            <a:r>
              <a:rPr lang="ru-RU" dirty="0" smtClean="0">
                <a:solidFill>
                  <a:srgbClr val="1E4649"/>
                </a:solidFill>
              </a:rPr>
              <a:t>Тел.  </a:t>
            </a:r>
            <a:r>
              <a:rPr lang="en-US" dirty="0" smtClean="0">
                <a:solidFill>
                  <a:srgbClr val="1E4649"/>
                </a:solidFill>
              </a:rPr>
              <a:t>+7-495-663-72-38</a:t>
            </a:r>
            <a:endParaRPr lang="ru-RU" dirty="0" smtClean="0">
              <a:solidFill>
                <a:srgbClr val="1E4649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Спасибо! Вопросы?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Плюсы:</a:t>
            </a:r>
          </a:p>
          <a:p>
            <a:pPr lvl="1"/>
            <a:r>
              <a:rPr lang="ru-RU" dirty="0" smtClean="0"/>
              <a:t>Быстрый недорогой старт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Опять же условно (учитывайте стоимость проекта целиком, а не только платформы)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Минусы:</a:t>
            </a:r>
          </a:p>
          <a:p>
            <a:pPr lvl="1"/>
            <a:r>
              <a:rPr lang="ru-RU" dirty="0" smtClean="0"/>
              <a:t>Изучение платформы</a:t>
            </a:r>
          </a:p>
          <a:p>
            <a:pPr lvl="1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«Да, блин, что не могли сделать как у людей?»</a:t>
            </a:r>
          </a:p>
          <a:p>
            <a:pPr lvl="1"/>
            <a:r>
              <a:rPr lang="ru-RU" dirty="0" smtClean="0"/>
              <a:t>Отвечать за ошибки некому</a:t>
            </a:r>
          </a:p>
          <a:p>
            <a:pPr lvl="1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«Спроси на форуме, там должны помочь. Да, зайди в шаблон, там же всё просто»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бесплатной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CMS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149795"/>
          </a:xfrm>
        </p:spPr>
        <p:txBody>
          <a:bodyPr/>
          <a:lstStyle/>
          <a:p>
            <a:pPr algn="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Классика жанра: </a:t>
            </a:r>
          </a:p>
          <a:p>
            <a:pPr algn="r">
              <a:buNone/>
            </a:pP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Фрилансер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сделал почти всё и пропал.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Иногда бывает и так: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638" y="1481138"/>
            <a:ext cx="6024724" cy="4525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user\Desktop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Плюсы:</a:t>
            </a:r>
          </a:p>
          <a:p>
            <a:pPr lvl="1"/>
            <a:r>
              <a:rPr lang="ru-RU" sz="2200" dirty="0" smtClean="0"/>
              <a:t>Поддержка разработчика</a:t>
            </a:r>
          </a:p>
          <a:p>
            <a:pPr lvl="1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Да, им можно позвонить(написать) и они ответят»</a:t>
            </a:r>
          </a:p>
          <a:p>
            <a:pPr>
              <a:buNone/>
            </a:pP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Минусы:</a:t>
            </a:r>
          </a:p>
          <a:p>
            <a:pPr lvl="1"/>
            <a:r>
              <a:rPr lang="ru-RU" sz="2200" dirty="0" smtClean="0"/>
              <a:t>Необходимость вникать в платформу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sz="2200" dirty="0" err="1" smtClean="0"/>
              <a:t>Платформозависимость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платной платформы: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362700"/>
            <a:ext cx="2411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917</Words>
  <Application>Microsoft Office PowerPoint</Application>
  <PresentationFormat>Экран (4:3)</PresentationFormat>
  <Paragraphs>239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Открытая</vt:lpstr>
      <vt:lpstr>Открываем интернет-магазин. Полезные кейсы.</vt:lpstr>
      <vt:lpstr>О чём доклад:</vt:lpstr>
      <vt:lpstr>Способы разработки:</vt:lpstr>
      <vt:lpstr>Писать магазин с нуля:</vt:lpstr>
      <vt:lpstr>Когда писать магазин с нуля?</vt:lpstr>
      <vt:lpstr>Использование бесплатной CMS:</vt:lpstr>
      <vt:lpstr>Иногда бывает и так:</vt:lpstr>
      <vt:lpstr>Слайд 8</vt:lpstr>
      <vt:lpstr>Использование платной платформы:</vt:lpstr>
      <vt:lpstr>Брак по расчёту</vt:lpstr>
      <vt:lpstr>Какие еще варианты создания?</vt:lpstr>
      <vt:lpstr>Магазин цветов – flowersworld.ru</vt:lpstr>
      <vt:lpstr>Магазин цветов – flowersworld.ru</vt:lpstr>
      <vt:lpstr>Flowersworld.ru - Главная</vt:lpstr>
      <vt:lpstr>Flowersworld.ru – Шапка сайта</vt:lpstr>
      <vt:lpstr>Flowersworld.ru – Меню выбора</vt:lpstr>
      <vt:lpstr> Flowersworld.ru – подсказки </vt:lpstr>
      <vt:lpstr>Flowersworld.ru - Маркетинг</vt:lpstr>
      <vt:lpstr>Flowersworld.ru - SEO</vt:lpstr>
      <vt:lpstr>Flowersworld.ru – 301 редирект</vt:lpstr>
      <vt:lpstr>Flowersworld.ru – Региональная выдача</vt:lpstr>
      <vt:lpstr>Flowersworld.ru - Резюме</vt:lpstr>
      <vt:lpstr>Автозапчасти – allcarsparts.ru</vt:lpstr>
      <vt:lpstr>Автозапчасти – allcarsparts.ru</vt:lpstr>
      <vt:lpstr>allcarsparts.ru – Главная</vt:lpstr>
      <vt:lpstr>allcarsparts.ru - Подвал</vt:lpstr>
      <vt:lpstr>allcarsparts.ru - Фильтры</vt:lpstr>
      <vt:lpstr>allcarsparts.ru - Навигация</vt:lpstr>
      <vt:lpstr>allcarsparts.ru – Навигация</vt:lpstr>
      <vt:lpstr>allcarsparts.ru - Позиция</vt:lpstr>
      <vt:lpstr>allcarsparts.ru - Заказ</vt:lpstr>
      <vt:lpstr>allcarsparts.ru - Данные</vt:lpstr>
      <vt:lpstr>allcarsparts.ru - Производительность</vt:lpstr>
      <vt:lpstr>Решения по ускорению(интерфейсы)</vt:lpstr>
      <vt:lpstr>Решения по ускорению(интерфейсы)</vt:lpstr>
      <vt:lpstr>Решения по ускорению</vt:lpstr>
      <vt:lpstr>allcarsparts.ru - Резюме</vt:lpstr>
      <vt:lpstr>Подарки – raipodarkov.ru</vt:lpstr>
      <vt:lpstr>Подарки – raipodarkov.ru</vt:lpstr>
      <vt:lpstr>raipodarkov.ru- Главная</vt:lpstr>
      <vt:lpstr>raipodarkov.ru - Для мужчин</vt:lpstr>
      <vt:lpstr>raipodarkov.ru - Поиск</vt:lpstr>
      <vt:lpstr>raipodarkov.ru - Подарок</vt:lpstr>
      <vt:lpstr>raipodarkov.ru – Резюме</vt:lpstr>
      <vt:lpstr>Одежда– katefrankfurt.com</vt:lpstr>
      <vt:lpstr>Одежда– katefrankfurt.com</vt:lpstr>
      <vt:lpstr>katefrankfurt.com - Главная</vt:lpstr>
      <vt:lpstr>katefrankfurt.com - Магазин</vt:lpstr>
      <vt:lpstr>katefrankfurt.com - Каталог</vt:lpstr>
      <vt:lpstr>katefrankfurt.com - Заказ</vt:lpstr>
      <vt:lpstr>katefrankfurt.com – Резюме</vt:lpstr>
      <vt:lpstr>Спасибо! Вопросы?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Открываем интернет-магазин. Полезные кейсы.</dc:title>
  <dc:creator>Gulnazka</dc:creator>
  <cp:lastModifiedBy>Gulnazka</cp:lastModifiedBy>
  <cp:revision>25</cp:revision>
  <dcterms:created xsi:type="dcterms:W3CDTF">2011-05-20T07:52:37Z</dcterms:created>
  <dcterms:modified xsi:type="dcterms:W3CDTF">2011-05-20T11:51:26Z</dcterms:modified>
</cp:coreProperties>
</file>