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26" r:id="rId2"/>
    <p:sldId id="327" r:id="rId3"/>
    <p:sldId id="402" r:id="rId4"/>
    <p:sldId id="403" r:id="rId5"/>
    <p:sldId id="405" r:id="rId6"/>
    <p:sldId id="404" r:id="rId7"/>
    <p:sldId id="400" r:id="rId8"/>
    <p:sldId id="385" r:id="rId9"/>
    <p:sldId id="387" r:id="rId10"/>
    <p:sldId id="388" r:id="rId11"/>
    <p:sldId id="389" r:id="rId12"/>
    <p:sldId id="390" r:id="rId13"/>
    <p:sldId id="391" r:id="rId14"/>
    <p:sldId id="392" r:id="rId15"/>
    <p:sldId id="393" r:id="rId16"/>
    <p:sldId id="394" r:id="rId17"/>
    <p:sldId id="395" r:id="rId18"/>
    <p:sldId id="379" r:id="rId19"/>
    <p:sldId id="396" r:id="rId20"/>
    <p:sldId id="381" r:id="rId21"/>
    <p:sldId id="406" r:id="rId22"/>
    <p:sldId id="401" r:id="rId23"/>
    <p:sldId id="2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815"/>
    <a:srgbClr val="557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5238" autoAdjust="0"/>
  </p:normalViewPr>
  <p:slideViewPr>
    <p:cSldViewPr snapToObjects="1" showGuides="1">
      <p:cViewPr>
        <p:scale>
          <a:sx n="80" d="100"/>
          <a:sy n="80" d="100"/>
        </p:scale>
        <p:origin x="-216" y="324"/>
      </p:cViewPr>
      <p:guideLst>
        <p:guide orient="horz" pos="235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BFCDD-F608-4124-A4A4-0FCBB1C20D0A}" type="doc">
      <dgm:prSet loTypeId="urn:microsoft.com/office/officeart/2005/8/layout/hProcess9" loCatId="process" qsTypeId="urn:microsoft.com/office/officeart/2005/8/quickstyle/simple5" qsCatId="simple" csTypeId="urn:microsoft.com/office/officeart/2005/8/colors/colorful4" csCatId="colorful" phldr="1"/>
      <dgm:spPr/>
    </dgm:pt>
    <dgm:pt modelId="{A0EDB3BF-BD96-434B-8820-D04FFA2C7B7C}">
      <dgm:prSet phldrT="[Текст]"/>
      <dgm:spPr/>
      <dgm:t>
        <a:bodyPr/>
        <a:lstStyle/>
        <a:p>
          <a:r>
            <a:rPr lang="ru-RU" dirty="0" smtClean="0">
              <a:solidFill>
                <a:schemeClr val="tx2"/>
              </a:solidFill>
            </a:rPr>
            <a:t>Определить текущие потребности компании</a:t>
          </a:r>
          <a:endParaRPr lang="ru-RU" dirty="0">
            <a:solidFill>
              <a:schemeClr val="tx2"/>
            </a:solidFill>
          </a:endParaRPr>
        </a:p>
      </dgm:t>
    </dgm:pt>
    <dgm:pt modelId="{7CC00394-9059-4EE9-A0D4-7D528116D9F5}" type="parTrans" cxnId="{FF02042E-6C59-4F6E-A041-8A19F678732D}">
      <dgm:prSet/>
      <dgm:spPr/>
      <dgm:t>
        <a:bodyPr/>
        <a:lstStyle/>
        <a:p>
          <a:endParaRPr lang="ru-RU">
            <a:solidFill>
              <a:schemeClr val="tx2"/>
            </a:solidFill>
          </a:endParaRPr>
        </a:p>
      </dgm:t>
    </dgm:pt>
    <dgm:pt modelId="{0105866A-EED4-460E-B207-B9A6DF574AF9}" type="sibTrans" cxnId="{FF02042E-6C59-4F6E-A041-8A19F678732D}">
      <dgm:prSet/>
      <dgm:spPr/>
      <dgm:t>
        <a:bodyPr/>
        <a:lstStyle/>
        <a:p>
          <a:endParaRPr lang="ru-RU">
            <a:solidFill>
              <a:schemeClr val="tx2"/>
            </a:solidFill>
          </a:endParaRPr>
        </a:p>
      </dgm:t>
    </dgm:pt>
    <dgm:pt modelId="{B7C8A504-0A5A-443C-944F-4DE5861AF189}">
      <dgm:prSet phldrT="[Текст]"/>
      <dgm:spPr/>
      <dgm:t>
        <a:bodyPr/>
        <a:lstStyle/>
        <a:p>
          <a:r>
            <a:rPr lang="ru-RU" dirty="0" smtClean="0">
              <a:solidFill>
                <a:schemeClr val="tx2"/>
              </a:solidFill>
            </a:rPr>
            <a:t>Выбрать сценарий</a:t>
          </a:r>
          <a:endParaRPr lang="ru-RU" dirty="0">
            <a:solidFill>
              <a:schemeClr val="tx2"/>
            </a:solidFill>
          </a:endParaRPr>
        </a:p>
      </dgm:t>
    </dgm:pt>
    <dgm:pt modelId="{A991C1A7-2B32-4ED9-8D8E-F4340C35B07A}" type="parTrans" cxnId="{2E3EC8CF-C6EA-41E3-A8A1-95CA82F45093}">
      <dgm:prSet/>
      <dgm:spPr/>
      <dgm:t>
        <a:bodyPr/>
        <a:lstStyle/>
        <a:p>
          <a:endParaRPr lang="ru-RU">
            <a:solidFill>
              <a:schemeClr val="tx2"/>
            </a:solidFill>
          </a:endParaRPr>
        </a:p>
      </dgm:t>
    </dgm:pt>
    <dgm:pt modelId="{8CC43F56-AD08-4E3A-ADAC-931A29950D0C}" type="sibTrans" cxnId="{2E3EC8CF-C6EA-41E3-A8A1-95CA82F45093}">
      <dgm:prSet/>
      <dgm:spPr/>
      <dgm:t>
        <a:bodyPr/>
        <a:lstStyle/>
        <a:p>
          <a:endParaRPr lang="ru-RU">
            <a:solidFill>
              <a:schemeClr val="tx2"/>
            </a:solidFill>
          </a:endParaRPr>
        </a:p>
      </dgm:t>
    </dgm:pt>
    <dgm:pt modelId="{E2B7F66E-514F-416E-AAC9-655980079A32}">
      <dgm:prSet phldrT="[Текст]"/>
      <dgm:spPr/>
      <dgm:t>
        <a:bodyPr/>
        <a:lstStyle/>
        <a:p>
          <a:r>
            <a:rPr lang="ru-RU" dirty="0" smtClean="0">
              <a:solidFill>
                <a:schemeClr val="tx2"/>
              </a:solidFill>
            </a:rPr>
            <a:t>Определить необходимую функциональность</a:t>
          </a:r>
          <a:endParaRPr lang="ru-RU" dirty="0">
            <a:solidFill>
              <a:schemeClr val="tx2"/>
            </a:solidFill>
          </a:endParaRPr>
        </a:p>
      </dgm:t>
    </dgm:pt>
    <dgm:pt modelId="{24466626-C3C1-48BE-8227-65F498A1DAA3}" type="parTrans" cxnId="{0E404D0E-80D7-4F51-BEE5-590908C073C2}">
      <dgm:prSet/>
      <dgm:spPr/>
      <dgm:t>
        <a:bodyPr/>
        <a:lstStyle/>
        <a:p>
          <a:endParaRPr lang="ru-RU">
            <a:solidFill>
              <a:schemeClr val="tx2"/>
            </a:solidFill>
          </a:endParaRPr>
        </a:p>
      </dgm:t>
    </dgm:pt>
    <dgm:pt modelId="{48B4B935-596D-48B2-A37C-2686F8723C66}" type="sibTrans" cxnId="{0E404D0E-80D7-4F51-BEE5-590908C073C2}">
      <dgm:prSet/>
      <dgm:spPr/>
      <dgm:t>
        <a:bodyPr/>
        <a:lstStyle/>
        <a:p>
          <a:endParaRPr lang="ru-RU">
            <a:solidFill>
              <a:schemeClr val="tx2"/>
            </a:solidFill>
          </a:endParaRPr>
        </a:p>
      </dgm:t>
    </dgm:pt>
    <dgm:pt modelId="{6A421875-045A-49DE-A849-21DCC6DA722B}" type="pres">
      <dgm:prSet presAssocID="{012BFCDD-F608-4124-A4A4-0FCBB1C20D0A}" presName="CompostProcess" presStyleCnt="0">
        <dgm:presLayoutVars>
          <dgm:dir/>
          <dgm:resizeHandles val="exact"/>
        </dgm:presLayoutVars>
      </dgm:prSet>
      <dgm:spPr/>
    </dgm:pt>
    <dgm:pt modelId="{C9A88E89-87B0-4B3A-A0D6-C78C60F66D0A}" type="pres">
      <dgm:prSet presAssocID="{012BFCDD-F608-4124-A4A4-0FCBB1C20D0A}" presName="arrow" presStyleLbl="bgShp" presStyleIdx="0" presStyleCnt="1"/>
      <dgm:spPr/>
    </dgm:pt>
    <dgm:pt modelId="{6E064660-9FA8-48B5-9F67-0038E1E0BFF1}" type="pres">
      <dgm:prSet presAssocID="{012BFCDD-F608-4124-A4A4-0FCBB1C20D0A}" presName="linearProcess" presStyleCnt="0"/>
      <dgm:spPr/>
    </dgm:pt>
    <dgm:pt modelId="{52484847-CDB8-49A8-97E1-3ABFA4B013EB}" type="pres">
      <dgm:prSet presAssocID="{A0EDB3BF-BD96-434B-8820-D04FFA2C7B7C}" presName="textNode" presStyleLbl="node1" presStyleIdx="0" presStyleCnt="3">
        <dgm:presLayoutVars>
          <dgm:bulletEnabled val="1"/>
        </dgm:presLayoutVars>
      </dgm:prSet>
      <dgm:spPr/>
      <dgm:t>
        <a:bodyPr/>
        <a:lstStyle/>
        <a:p>
          <a:endParaRPr lang="ru-RU"/>
        </a:p>
      </dgm:t>
    </dgm:pt>
    <dgm:pt modelId="{4E913F2E-7040-4F8C-B447-EC9D87184876}" type="pres">
      <dgm:prSet presAssocID="{0105866A-EED4-460E-B207-B9A6DF574AF9}" presName="sibTrans" presStyleCnt="0"/>
      <dgm:spPr/>
    </dgm:pt>
    <dgm:pt modelId="{8DC7EF59-CB51-4918-9988-B2C87E716884}" type="pres">
      <dgm:prSet presAssocID="{B7C8A504-0A5A-443C-944F-4DE5861AF189}" presName="textNode" presStyleLbl="node1" presStyleIdx="1" presStyleCnt="3">
        <dgm:presLayoutVars>
          <dgm:bulletEnabled val="1"/>
        </dgm:presLayoutVars>
      </dgm:prSet>
      <dgm:spPr/>
      <dgm:t>
        <a:bodyPr/>
        <a:lstStyle/>
        <a:p>
          <a:endParaRPr lang="ru-RU"/>
        </a:p>
      </dgm:t>
    </dgm:pt>
    <dgm:pt modelId="{5F39DC2C-5146-4B51-8D79-61B656A081DA}" type="pres">
      <dgm:prSet presAssocID="{8CC43F56-AD08-4E3A-ADAC-931A29950D0C}" presName="sibTrans" presStyleCnt="0"/>
      <dgm:spPr/>
    </dgm:pt>
    <dgm:pt modelId="{131121CC-BBB0-4559-A8E4-98B2965D8779}" type="pres">
      <dgm:prSet presAssocID="{E2B7F66E-514F-416E-AAC9-655980079A32}" presName="textNode" presStyleLbl="node1" presStyleIdx="2" presStyleCnt="3">
        <dgm:presLayoutVars>
          <dgm:bulletEnabled val="1"/>
        </dgm:presLayoutVars>
      </dgm:prSet>
      <dgm:spPr/>
      <dgm:t>
        <a:bodyPr/>
        <a:lstStyle/>
        <a:p>
          <a:endParaRPr lang="ru-RU"/>
        </a:p>
      </dgm:t>
    </dgm:pt>
  </dgm:ptLst>
  <dgm:cxnLst>
    <dgm:cxn modelId="{0E404D0E-80D7-4F51-BEE5-590908C073C2}" srcId="{012BFCDD-F608-4124-A4A4-0FCBB1C20D0A}" destId="{E2B7F66E-514F-416E-AAC9-655980079A32}" srcOrd="2" destOrd="0" parTransId="{24466626-C3C1-48BE-8227-65F498A1DAA3}" sibTransId="{48B4B935-596D-48B2-A37C-2686F8723C66}"/>
    <dgm:cxn modelId="{D4FEBD67-2CE9-41E2-A5C7-A0EC18CD20E6}" type="presOf" srcId="{012BFCDD-F608-4124-A4A4-0FCBB1C20D0A}" destId="{6A421875-045A-49DE-A849-21DCC6DA722B}" srcOrd="0" destOrd="0" presId="urn:microsoft.com/office/officeart/2005/8/layout/hProcess9"/>
    <dgm:cxn modelId="{1FD2612B-C0A9-4677-881E-A0B7F2A9C9CA}" type="presOf" srcId="{A0EDB3BF-BD96-434B-8820-D04FFA2C7B7C}" destId="{52484847-CDB8-49A8-97E1-3ABFA4B013EB}" srcOrd="0" destOrd="0" presId="urn:microsoft.com/office/officeart/2005/8/layout/hProcess9"/>
    <dgm:cxn modelId="{E4DA4432-65FF-4176-88F3-B9C239CBDEB8}" type="presOf" srcId="{E2B7F66E-514F-416E-AAC9-655980079A32}" destId="{131121CC-BBB0-4559-A8E4-98B2965D8779}" srcOrd="0" destOrd="0" presId="urn:microsoft.com/office/officeart/2005/8/layout/hProcess9"/>
    <dgm:cxn modelId="{FF02042E-6C59-4F6E-A041-8A19F678732D}" srcId="{012BFCDD-F608-4124-A4A4-0FCBB1C20D0A}" destId="{A0EDB3BF-BD96-434B-8820-D04FFA2C7B7C}" srcOrd="0" destOrd="0" parTransId="{7CC00394-9059-4EE9-A0D4-7D528116D9F5}" sibTransId="{0105866A-EED4-460E-B207-B9A6DF574AF9}"/>
    <dgm:cxn modelId="{2E3EC8CF-C6EA-41E3-A8A1-95CA82F45093}" srcId="{012BFCDD-F608-4124-A4A4-0FCBB1C20D0A}" destId="{B7C8A504-0A5A-443C-944F-4DE5861AF189}" srcOrd="1" destOrd="0" parTransId="{A991C1A7-2B32-4ED9-8D8E-F4340C35B07A}" sibTransId="{8CC43F56-AD08-4E3A-ADAC-931A29950D0C}"/>
    <dgm:cxn modelId="{ABBF3E1F-4E3D-4207-9A89-053564AEF303}" type="presOf" srcId="{B7C8A504-0A5A-443C-944F-4DE5861AF189}" destId="{8DC7EF59-CB51-4918-9988-B2C87E716884}" srcOrd="0" destOrd="0" presId="urn:microsoft.com/office/officeart/2005/8/layout/hProcess9"/>
    <dgm:cxn modelId="{CAC58009-49BD-49AF-8416-4996DFB2C524}" type="presParOf" srcId="{6A421875-045A-49DE-A849-21DCC6DA722B}" destId="{C9A88E89-87B0-4B3A-A0D6-C78C60F66D0A}" srcOrd="0" destOrd="0" presId="urn:microsoft.com/office/officeart/2005/8/layout/hProcess9"/>
    <dgm:cxn modelId="{F5D6A75A-E742-457D-96FE-C2FD3AA156E5}" type="presParOf" srcId="{6A421875-045A-49DE-A849-21DCC6DA722B}" destId="{6E064660-9FA8-48B5-9F67-0038E1E0BFF1}" srcOrd="1" destOrd="0" presId="urn:microsoft.com/office/officeart/2005/8/layout/hProcess9"/>
    <dgm:cxn modelId="{755D433D-F48E-424D-8471-545D904C561E}" type="presParOf" srcId="{6E064660-9FA8-48B5-9F67-0038E1E0BFF1}" destId="{52484847-CDB8-49A8-97E1-3ABFA4B013EB}" srcOrd="0" destOrd="0" presId="urn:microsoft.com/office/officeart/2005/8/layout/hProcess9"/>
    <dgm:cxn modelId="{880A7D4F-F99E-414B-BD31-7057DB4AB7B0}" type="presParOf" srcId="{6E064660-9FA8-48B5-9F67-0038E1E0BFF1}" destId="{4E913F2E-7040-4F8C-B447-EC9D87184876}" srcOrd="1" destOrd="0" presId="urn:microsoft.com/office/officeart/2005/8/layout/hProcess9"/>
    <dgm:cxn modelId="{1D6DCD72-4A84-47B5-9F0E-17971D1955CE}" type="presParOf" srcId="{6E064660-9FA8-48B5-9F67-0038E1E0BFF1}" destId="{8DC7EF59-CB51-4918-9988-B2C87E716884}" srcOrd="2" destOrd="0" presId="urn:microsoft.com/office/officeart/2005/8/layout/hProcess9"/>
    <dgm:cxn modelId="{3978E07C-2DE7-48FE-9E63-BDA5C2921BF5}" type="presParOf" srcId="{6E064660-9FA8-48B5-9F67-0038E1E0BFF1}" destId="{5F39DC2C-5146-4B51-8D79-61B656A081DA}" srcOrd="3" destOrd="0" presId="urn:microsoft.com/office/officeart/2005/8/layout/hProcess9"/>
    <dgm:cxn modelId="{5CF1D8DA-B795-4C51-ABB1-E62A365390B2}" type="presParOf" srcId="{6E064660-9FA8-48B5-9F67-0038E1E0BFF1}" destId="{131121CC-BBB0-4559-A8E4-98B2965D877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B65D2-5D00-45D7-B208-3E48BC387F4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5F63B2A-C46C-48FA-A7DE-A8EB23C07B09}">
      <dgm:prSet phldrT="[Текст]"/>
      <dgm:spPr/>
      <dgm:t>
        <a:bodyPr/>
        <a:lstStyle/>
        <a:p>
          <a:r>
            <a:rPr lang="ru-RU" dirty="0" smtClean="0"/>
            <a:t>В чем преимущества</a:t>
          </a:r>
          <a:endParaRPr lang="ru-RU" dirty="0"/>
        </a:p>
      </dgm:t>
    </dgm:pt>
    <dgm:pt modelId="{31109C9E-50E9-461B-9C14-C63441D0DF04}" type="parTrans" cxnId="{29FF5D27-FFFE-495F-8A13-135E23885036}">
      <dgm:prSet/>
      <dgm:spPr/>
      <dgm:t>
        <a:bodyPr/>
        <a:lstStyle/>
        <a:p>
          <a:endParaRPr lang="ru-RU"/>
        </a:p>
      </dgm:t>
    </dgm:pt>
    <dgm:pt modelId="{ECC5C017-F585-41E7-99A3-7A595DA106E8}" type="sibTrans" cxnId="{29FF5D27-FFFE-495F-8A13-135E23885036}">
      <dgm:prSet/>
      <dgm:spPr/>
      <dgm:t>
        <a:bodyPr/>
        <a:lstStyle/>
        <a:p>
          <a:endParaRPr lang="ru-RU"/>
        </a:p>
      </dgm:t>
    </dgm:pt>
    <dgm:pt modelId="{C0F9CEBA-B487-4BE9-B327-AE8413FCC5D1}">
      <dgm:prSet phldrT="[Текст]"/>
      <dgm:spPr/>
      <dgm:t>
        <a:bodyPr/>
        <a:lstStyle/>
        <a:p>
          <a:r>
            <a:rPr lang="ru-RU" dirty="0" smtClean="0"/>
            <a:t>Взаимодействие </a:t>
          </a:r>
          <a:r>
            <a:rPr lang="en-US" dirty="0" smtClean="0"/>
            <a:t>HR</a:t>
          </a:r>
          <a:r>
            <a:rPr lang="ru-RU" dirty="0" smtClean="0"/>
            <a:t> и сотрудников (заявки, опросы)</a:t>
          </a:r>
          <a:endParaRPr lang="ru-RU" dirty="0"/>
        </a:p>
      </dgm:t>
    </dgm:pt>
    <dgm:pt modelId="{81C2E803-9D4B-45AF-AD05-6A0684AEEA64}" type="parTrans" cxnId="{55A17C45-EF81-43D6-BC42-736C9762015D}">
      <dgm:prSet/>
      <dgm:spPr/>
      <dgm:t>
        <a:bodyPr/>
        <a:lstStyle/>
        <a:p>
          <a:endParaRPr lang="ru-RU"/>
        </a:p>
      </dgm:t>
    </dgm:pt>
    <dgm:pt modelId="{6311777C-4155-411E-A318-288D6259E9FE}" type="sibTrans" cxnId="{55A17C45-EF81-43D6-BC42-736C9762015D}">
      <dgm:prSet/>
      <dgm:spPr/>
      <dgm:t>
        <a:bodyPr/>
        <a:lstStyle/>
        <a:p>
          <a:endParaRPr lang="ru-RU"/>
        </a:p>
      </dgm:t>
    </dgm:pt>
    <dgm:pt modelId="{53FDCCAA-215A-4B72-AF8C-076DEBA429B9}">
      <dgm:prSet phldrT="[Текст]"/>
      <dgm:spPr/>
      <dgm:t>
        <a:bodyPr/>
        <a:lstStyle/>
        <a:p>
          <a:r>
            <a:rPr lang="ru-RU" dirty="0" smtClean="0"/>
            <a:t>Какие возможности</a:t>
          </a:r>
          <a:endParaRPr lang="ru-RU" dirty="0"/>
        </a:p>
      </dgm:t>
    </dgm:pt>
    <dgm:pt modelId="{67C78504-2340-45C0-A62B-2032C86ABF27}" type="parTrans" cxnId="{A5ADB33C-7AAE-42B3-8AF9-9F9A846F6C8C}">
      <dgm:prSet/>
      <dgm:spPr/>
      <dgm:t>
        <a:bodyPr/>
        <a:lstStyle/>
        <a:p>
          <a:endParaRPr lang="ru-RU"/>
        </a:p>
      </dgm:t>
    </dgm:pt>
    <dgm:pt modelId="{2A634821-DBAD-4366-AF0C-34AB438BCAE6}" type="sibTrans" cxnId="{A5ADB33C-7AAE-42B3-8AF9-9F9A846F6C8C}">
      <dgm:prSet/>
      <dgm:spPr/>
      <dgm:t>
        <a:bodyPr/>
        <a:lstStyle/>
        <a:p>
          <a:endParaRPr lang="ru-RU"/>
        </a:p>
      </dgm:t>
    </dgm:pt>
    <dgm:pt modelId="{2C8237CE-1F7E-4D6C-BA75-CEEB2AB78181}">
      <dgm:prSet phldrT="[Текст]"/>
      <dgm:spPr/>
      <dgm:t>
        <a:bodyPr/>
        <a:lstStyle/>
        <a:p>
          <a:r>
            <a:rPr lang="ru-RU" dirty="0" smtClean="0"/>
            <a:t>Формы для заполнения заявок</a:t>
          </a:r>
          <a:endParaRPr lang="ru-RU" dirty="0"/>
        </a:p>
      </dgm:t>
    </dgm:pt>
    <dgm:pt modelId="{98F3B963-BF49-43C4-ADB7-72B0C63214E9}" type="parTrans" cxnId="{FF57A6FB-393C-4DC3-A461-E78A9A1B0496}">
      <dgm:prSet/>
      <dgm:spPr/>
      <dgm:t>
        <a:bodyPr/>
        <a:lstStyle/>
        <a:p>
          <a:endParaRPr lang="ru-RU"/>
        </a:p>
      </dgm:t>
    </dgm:pt>
    <dgm:pt modelId="{8A7353DC-4039-449E-AE2A-84EA283AD6B8}" type="sibTrans" cxnId="{FF57A6FB-393C-4DC3-A461-E78A9A1B0496}">
      <dgm:prSet/>
      <dgm:spPr/>
      <dgm:t>
        <a:bodyPr/>
        <a:lstStyle/>
        <a:p>
          <a:endParaRPr lang="ru-RU"/>
        </a:p>
      </dgm:t>
    </dgm:pt>
    <dgm:pt modelId="{1C090AD8-D3A4-4292-87B5-55D94D2AEAD5}">
      <dgm:prSet phldrT="[Текст]"/>
      <dgm:spPr/>
      <dgm:t>
        <a:bodyPr/>
        <a:lstStyle/>
        <a:p>
          <a:r>
            <a:rPr lang="ru-RU" dirty="0" smtClean="0"/>
            <a:t>Отображение данных из других систем</a:t>
          </a:r>
          <a:endParaRPr lang="ru-RU" dirty="0"/>
        </a:p>
      </dgm:t>
    </dgm:pt>
    <dgm:pt modelId="{E11B957F-8C3A-4CF0-B2E7-E1CECD639E24}" type="parTrans" cxnId="{2F43E7AB-FC4B-46E0-93EF-E006AF8AA3D1}">
      <dgm:prSet/>
      <dgm:spPr/>
      <dgm:t>
        <a:bodyPr/>
        <a:lstStyle/>
        <a:p>
          <a:endParaRPr lang="ru-RU"/>
        </a:p>
      </dgm:t>
    </dgm:pt>
    <dgm:pt modelId="{D30EE782-CA71-4E60-8AB9-C35C2A9916A6}" type="sibTrans" cxnId="{2F43E7AB-FC4B-46E0-93EF-E006AF8AA3D1}">
      <dgm:prSet/>
      <dgm:spPr/>
      <dgm:t>
        <a:bodyPr/>
        <a:lstStyle/>
        <a:p>
          <a:endParaRPr lang="ru-RU"/>
        </a:p>
      </dgm:t>
    </dgm:pt>
    <dgm:pt modelId="{23983488-767D-4139-A3F1-B7BFE82595D8}">
      <dgm:prSet phldrT="[Текст]"/>
      <dgm:spPr/>
      <dgm:t>
        <a:bodyPr/>
        <a:lstStyle/>
        <a:p>
          <a:r>
            <a:rPr lang="ru-RU" dirty="0" smtClean="0"/>
            <a:t>Постановка целей и обучение</a:t>
          </a:r>
          <a:endParaRPr lang="ru-RU" dirty="0"/>
        </a:p>
      </dgm:t>
    </dgm:pt>
    <dgm:pt modelId="{63674364-0BA1-45AE-A88C-8E559F3BD87A}" type="parTrans" cxnId="{98C3234F-85C3-4032-886A-F0CC67718E4B}">
      <dgm:prSet/>
      <dgm:spPr/>
      <dgm:t>
        <a:bodyPr/>
        <a:lstStyle/>
        <a:p>
          <a:endParaRPr lang="ru-RU"/>
        </a:p>
      </dgm:t>
    </dgm:pt>
    <dgm:pt modelId="{251B6527-1073-4AF9-B516-2F5D5E502913}" type="sibTrans" cxnId="{98C3234F-85C3-4032-886A-F0CC67718E4B}">
      <dgm:prSet/>
      <dgm:spPr/>
      <dgm:t>
        <a:bodyPr/>
        <a:lstStyle/>
        <a:p>
          <a:endParaRPr lang="ru-RU"/>
        </a:p>
      </dgm:t>
    </dgm:pt>
    <dgm:pt modelId="{AAE774EF-EC42-4996-B25E-BC4F0B5038B2}">
      <dgm:prSet phldrT="[Текст]"/>
      <dgm:spPr/>
      <dgm:t>
        <a:bodyPr/>
        <a:lstStyle/>
        <a:p>
          <a:r>
            <a:rPr lang="ru-RU" dirty="0" smtClean="0"/>
            <a:t>Публикация анонсов и новостей</a:t>
          </a:r>
          <a:endParaRPr lang="ru-RU" dirty="0"/>
        </a:p>
      </dgm:t>
    </dgm:pt>
    <dgm:pt modelId="{D26AFC14-034B-46E5-B1D7-273505EA28B9}" type="parTrans" cxnId="{3DF5B5BB-D9AF-4C1B-845D-F7E00C3ADA88}">
      <dgm:prSet/>
      <dgm:spPr/>
      <dgm:t>
        <a:bodyPr/>
        <a:lstStyle/>
        <a:p>
          <a:endParaRPr lang="ru-RU"/>
        </a:p>
      </dgm:t>
    </dgm:pt>
    <dgm:pt modelId="{4AFF29CB-7D28-4B03-8BE9-4A0EF0768F8F}" type="sibTrans" cxnId="{3DF5B5BB-D9AF-4C1B-845D-F7E00C3ADA88}">
      <dgm:prSet/>
      <dgm:spPr/>
      <dgm:t>
        <a:bodyPr/>
        <a:lstStyle/>
        <a:p>
          <a:endParaRPr lang="ru-RU"/>
        </a:p>
      </dgm:t>
    </dgm:pt>
    <dgm:pt modelId="{678CBEFF-DC14-4D3F-93E5-EF52063B1F5E}">
      <dgm:prSet phldrT="[Текст]"/>
      <dgm:spPr/>
      <dgm:t>
        <a:bodyPr/>
        <a:lstStyle/>
        <a:p>
          <a:r>
            <a:rPr lang="ru-RU" dirty="0" smtClean="0"/>
            <a:t>Опросы и форумы</a:t>
          </a:r>
          <a:endParaRPr lang="ru-RU" dirty="0"/>
        </a:p>
      </dgm:t>
    </dgm:pt>
    <dgm:pt modelId="{F18B3F25-BD2B-4625-BFC3-5E0BB85D382C}" type="parTrans" cxnId="{C2682C8B-5CE4-4089-95C3-7136EC799E5E}">
      <dgm:prSet/>
      <dgm:spPr/>
      <dgm:t>
        <a:bodyPr/>
        <a:lstStyle/>
        <a:p>
          <a:endParaRPr lang="ru-RU"/>
        </a:p>
      </dgm:t>
    </dgm:pt>
    <dgm:pt modelId="{F17B8001-9EE1-4E0C-BA64-B42F7D36C215}" type="sibTrans" cxnId="{C2682C8B-5CE4-4089-95C3-7136EC799E5E}">
      <dgm:prSet/>
      <dgm:spPr/>
      <dgm:t>
        <a:bodyPr/>
        <a:lstStyle/>
        <a:p>
          <a:endParaRPr lang="ru-RU"/>
        </a:p>
      </dgm:t>
    </dgm:pt>
    <dgm:pt modelId="{3EA2D8F7-9A15-46C4-B207-2A77DB93D7E6}">
      <dgm:prSet phldrT="[Текст]"/>
      <dgm:spPr/>
      <dgm:t>
        <a:bodyPr/>
        <a:lstStyle/>
        <a:p>
          <a:r>
            <a:rPr lang="en-US" dirty="0" smtClean="0"/>
            <a:t>KPI</a:t>
          </a:r>
          <a:r>
            <a:rPr lang="ru-RU" dirty="0" smtClean="0"/>
            <a:t>- для постановки целей</a:t>
          </a:r>
          <a:endParaRPr lang="ru-RU" dirty="0"/>
        </a:p>
      </dgm:t>
    </dgm:pt>
    <dgm:pt modelId="{D489F771-1A30-4FE1-8EEA-D6F2DF849A5E}" type="parTrans" cxnId="{8E64F5CC-3857-4F34-ABC3-882B8F7D5967}">
      <dgm:prSet/>
      <dgm:spPr/>
      <dgm:t>
        <a:bodyPr/>
        <a:lstStyle/>
        <a:p>
          <a:endParaRPr lang="ru-RU"/>
        </a:p>
      </dgm:t>
    </dgm:pt>
    <dgm:pt modelId="{DC593C76-E3B2-481C-A1D6-8B09E4661858}" type="sibTrans" cxnId="{8E64F5CC-3857-4F34-ABC3-882B8F7D5967}">
      <dgm:prSet/>
      <dgm:spPr/>
      <dgm:t>
        <a:bodyPr/>
        <a:lstStyle/>
        <a:p>
          <a:endParaRPr lang="ru-RU"/>
        </a:p>
      </dgm:t>
    </dgm:pt>
    <dgm:pt modelId="{58A2A2F4-1886-4DF0-A049-B6B641A416A0}" type="pres">
      <dgm:prSet presAssocID="{0E5B65D2-5D00-45D7-B208-3E48BC387F4F}" presName="linear" presStyleCnt="0">
        <dgm:presLayoutVars>
          <dgm:animLvl val="lvl"/>
          <dgm:resizeHandles val="exact"/>
        </dgm:presLayoutVars>
      </dgm:prSet>
      <dgm:spPr/>
      <dgm:t>
        <a:bodyPr/>
        <a:lstStyle/>
        <a:p>
          <a:endParaRPr lang="ru-RU"/>
        </a:p>
      </dgm:t>
    </dgm:pt>
    <dgm:pt modelId="{17D63FD6-BF89-4A80-90D9-69E715736358}" type="pres">
      <dgm:prSet presAssocID="{65F63B2A-C46C-48FA-A7DE-A8EB23C07B09}" presName="parentText" presStyleLbl="node1" presStyleIdx="0" presStyleCnt="2">
        <dgm:presLayoutVars>
          <dgm:chMax val="0"/>
          <dgm:bulletEnabled val="1"/>
        </dgm:presLayoutVars>
      </dgm:prSet>
      <dgm:spPr/>
      <dgm:t>
        <a:bodyPr/>
        <a:lstStyle/>
        <a:p>
          <a:endParaRPr lang="ru-RU"/>
        </a:p>
      </dgm:t>
    </dgm:pt>
    <dgm:pt modelId="{385A4375-BE2A-4AD4-AB5E-7FADA6B17D5F}" type="pres">
      <dgm:prSet presAssocID="{65F63B2A-C46C-48FA-A7DE-A8EB23C07B09}" presName="childText" presStyleLbl="revTx" presStyleIdx="0" presStyleCnt="2">
        <dgm:presLayoutVars>
          <dgm:bulletEnabled val="1"/>
        </dgm:presLayoutVars>
      </dgm:prSet>
      <dgm:spPr/>
      <dgm:t>
        <a:bodyPr/>
        <a:lstStyle/>
        <a:p>
          <a:endParaRPr lang="ru-RU"/>
        </a:p>
      </dgm:t>
    </dgm:pt>
    <dgm:pt modelId="{F96FAE9E-FB96-42D1-B388-9D6E6E232A7B}" type="pres">
      <dgm:prSet presAssocID="{53FDCCAA-215A-4B72-AF8C-076DEBA429B9}" presName="parentText" presStyleLbl="node1" presStyleIdx="1" presStyleCnt="2">
        <dgm:presLayoutVars>
          <dgm:chMax val="0"/>
          <dgm:bulletEnabled val="1"/>
        </dgm:presLayoutVars>
      </dgm:prSet>
      <dgm:spPr/>
      <dgm:t>
        <a:bodyPr/>
        <a:lstStyle/>
        <a:p>
          <a:endParaRPr lang="ru-RU"/>
        </a:p>
      </dgm:t>
    </dgm:pt>
    <dgm:pt modelId="{E56198E7-0992-4145-987A-28C778233D90}" type="pres">
      <dgm:prSet presAssocID="{53FDCCAA-215A-4B72-AF8C-076DEBA429B9}" presName="childText" presStyleLbl="revTx" presStyleIdx="1" presStyleCnt="2">
        <dgm:presLayoutVars>
          <dgm:bulletEnabled val="1"/>
        </dgm:presLayoutVars>
      </dgm:prSet>
      <dgm:spPr/>
      <dgm:t>
        <a:bodyPr/>
        <a:lstStyle/>
        <a:p>
          <a:endParaRPr lang="ru-RU"/>
        </a:p>
      </dgm:t>
    </dgm:pt>
  </dgm:ptLst>
  <dgm:cxnLst>
    <dgm:cxn modelId="{55A17C45-EF81-43D6-BC42-736C9762015D}" srcId="{65F63B2A-C46C-48FA-A7DE-A8EB23C07B09}" destId="{C0F9CEBA-B487-4BE9-B327-AE8413FCC5D1}" srcOrd="0" destOrd="0" parTransId="{81C2E803-9D4B-45AF-AD05-6A0684AEEA64}" sibTransId="{6311777C-4155-411E-A318-288D6259E9FE}"/>
    <dgm:cxn modelId="{98C3234F-85C3-4032-886A-F0CC67718E4B}" srcId="{65F63B2A-C46C-48FA-A7DE-A8EB23C07B09}" destId="{23983488-767D-4139-A3F1-B7BFE82595D8}" srcOrd="2" destOrd="0" parTransId="{63674364-0BA1-45AE-A88C-8E559F3BD87A}" sibTransId="{251B6527-1073-4AF9-B516-2F5D5E502913}"/>
    <dgm:cxn modelId="{9BF87E4B-28B4-47B6-8E33-0548265C8C91}" type="presOf" srcId="{53FDCCAA-215A-4B72-AF8C-076DEBA429B9}" destId="{F96FAE9E-FB96-42D1-B388-9D6E6E232A7B}" srcOrd="0" destOrd="0" presId="urn:microsoft.com/office/officeart/2005/8/layout/vList2"/>
    <dgm:cxn modelId="{A4138861-A042-424F-A629-3E4FA8F647EC}" type="presOf" srcId="{678CBEFF-DC14-4D3F-93E5-EF52063B1F5E}" destId="{E56198E7-0992-4145-987A-28C778233D90}" srcOrd="0" destOrd="2" presId="urn:microsoft.com/office/officeart/2005/8/layout/vList2"/>
    <dgm:cxn modelId="{8E64F5CC-3857-4F34-ABC3-882B8F7D5967}" srcId="{53FDCCAA-215A-4B72-AF8C-076DEBA429B9}" destId="{3EA2D8F7-9A15-46C4-B207-2A77DB93D7E6}" srcOrd="3" destOrd="0" parTransId="{D489F771-1A30-4FE1-8EEA-D6F2DF849A5E}" sibTransId="{DC593C76-E3B2-481C-A1D6-8B09E4661858}"/>
    <dgm:cxn modelId="{CA8F5C24-905F-45E9-BBAE-470429361256}" type="presOf" srcId="{2C8237CE-1F7E-4D6C-BA75-CEEB2AB78181}" destId="{E56198E7-0992-4145-987A-28C778233D90}" srcOrd="0" destOrd="0" presId="urn:microsoft.com/office/officeart/2005/8/layout/vList2"/>
    <dgm:cxn modelId="{3DF5B5BB-D9AF-4C1B-845D-F7E00C3ADA88}" srcId="{53FDCCAA-215A-4B72-AF8C-076DEBA429B9}" destId="{AAE774EF-EC42-4996-B25E-BC4F0B5038B2}" srcOrd="1" destOrd="0" parTransId="{D26AFC14-034B-46E5-B1D7-273505EA28B9}" sibTransId="{4AFF29CB-7D28-4B03-8BE9-4A0EF0768F8F}"/>
    <dgm:cxn modelId="{A5ADB33C-7AAE-42B3-8AF9-9F9A846F6C8C}" srcId="{0E5B65D2-5D00-45D7-B208-3E48BC387F4F}" destId="{53FDCCAA-215A-4B72-AF8C-076DEBA429B9}" srcOrd="1" destOrd="0" parTransId="{67C78504-2340-45C0-A62B-2032C86ABF27}" sibTransId="{2A634821-DBAD-4366-AF0C-34AB438BCAE6}"/>
    <dgm:cxn modelId="{8E745F71-1CFE-45AD-9AB2-0C8725C884BE}" type="presOf" srcId="{3EA2D8F7-9A15-46C4-B207-2A77DB93D7E6}" destId="{E56198E7-0992-4145-987A-28C778233D90}" srcOrd="0" destOrd="3" presId="urn:microsoft.com/office/officeart/2005/8/layout/vList2"/>
    <dgm:cxn modelId="{05CF5535-82C2-44B6-BF68-37B6EE8989FD}" type="presOf" srcId="{23983488-767D-4139-A3F1-B7BFE82595D8}" destId="{385A4375-BE2A-4AD4-AB5E-7FADA6B17D5F}" srcOrd="0" destOrd="2" presId="urn:microsoft.com/office/officeart/2005/8/layout/vList2"/>
    <dgm:cxn modelId="{29FF5D27-FFFE-495F-8A13-135E23885036}" srcId="{0E5B65D2-5D00-45D7-B208-3E48BC387F4F}" destId="{65F63B2A-C46C-48FA-A7DE-A8EB23C07B09}" srcOrd="0" destOrd="0" parTransId="{31109C9E-50E9-461B-9C14-C63441D0DF04}" sibTransId="{ECC5C017-F585-41E7-99A3-7A595DA106E8}"/>
    <dgm:cxn modelId="{BE25F5AB-0288-474B-AAF4-6BA2E5CDD4FD}" type="presOf" srcId="{1C090AD8-D3A4-4292-87B5-55D94D2AEAD5}" destId="{385A4375-BE2A-4AD4-AB5E-7FADA6B17D5F}" srcOrd="0" destOrd="1" presId="urn:microsoft.com/office/officeart/2005/8/layout/vList2"/>
    <dgm:cxn modelId="{2F43E7AB-FC4B-46E0-93EF-E006AF8AA3D1}" srcId="{65F63B2A-C46C-48FA-A7DE-A8EB23C07B09}" destId="{1C090AD8-D3A4-4292-87B5-55D94D2AEAD5}" srcOrd="1" destOrd="0" parTransId="{E11B957F-8C3A-4CF0-B2E7-E1CECD639E24}" sibTransId="{D30EE782-CA71-4E60-8AB9-C35C2A9916A6}"/>
    <dgm:cxn modelId="{8CD238FB-C5A2-48C3-A3D8-50E0FBB05B86}" type="presOf" srcId="{0E5B65D2-5D00-45D7-B208-3E48BC387F4F}" destId="{58A2A2F4-1886-4DF0-A049-B6B641A416A0}" srcOrd="0" destOrd="0" presId="urn:microsoft.com/office/officeart/2005/8/layout/vList2"/>
    <dgm:cxn modelId="{95FBF699-A13A-41AD-8639-A732DA2BFC2B}" type="presOf" srcId="{AAE774EF-EC42-4996-B25E-BC4F0B5038B2}" destId="{E56198E7-0992-4145-987A-28C778233D90}" srcOrd="0" destOrd="1" presId="urn:microsoft.com/office/officeart/2005/8/layout/vList2"/>
    <dgm:cxn modelId="{C2682C8B-5CE4-4089-95C3-7136EC799E5E}" srcId="{53FDCCAA-215A-4B72-AF8C-076DEBA429B9}" destId="{678CBEFF-DC14-4D3F-93E5-EF52063B1F5E}" srcOrd="2" destOrd="0" parTransId="{F18B3F25-BD2B-4625-BFC3-5E0BB85D382C}" sibTransId="{F17B8001-9EE1-4E0C-BA64-B42F7D36C215}"/>
    <dgm:cxn modelId="{FF57A6FB-393C-4DC3-A461-E78A9A1B0496}" srcId="{53FDCCAA-215A-4B72-AF8C-076DEBA429B9}" destId="{2C8237CE-1F7E-4D6C-BA75-CEEB2AB78181}" srcOrd="0" destOrd="0" parTransId="{98F3B963-BF49-43C4-ADB7-72B0C63214E9}" sibTransId="{8A7353DC-4039-449E-AE2A-84EA283AD6B8}"/>
    <dgm:cxn modelId="{E7405271-0B74-439B-B690-BF2EDE3E0A87}" type="presOf" srcId="{C0F9CEBA-B487-4BE9-B327-AE8413FCC5D1}" destId="{385A4375-BE2A-4AD4-AB5E-7FADA6B17D5F}" srcOrd="0" destOrd="0" presId="urn:microsoft.com/office/officeart/2005/8/layout/vList2"/>
    <dgm:cxn modelId="{3472EF03-996E-4ED1-8F03-4EFB08FC55F3}" type="presOf" srcId="{65F63B2A-C46C-48FA-A7DE-A8EB23C07B09}" destId="{17D63FD6-BF89-4A80-90D9-69E715736358}" srcOrd="0" destOrd="0" presId="urn:microsoft.com/office/officeart/2005/8/layout/vList2"/>
    <dgm:cxn modelId="{FA0792CD-7497-4016-8602-CB4F2A4012F6}" type="presParOf" srcId="{58A2A2F4-1886-4DF0-A049-B6B641A416A0}" destId="{17D63FD6-BF89-4A80-90D9-69E715736358}" srcOrd="0" destOrd="0" presId="urn:microsoft.com/office/officeart/2005/8/layout/vList2"/>
    <dgm:cxn modelId="{1408E4AF-636B-4675-99D7-094A3932BAC3}" type="presParOf" srcId="{58A2A2F4-1886-4DF0-A049-B6B641A416A0}" destId="{385A4375-BE2A-4AD4-AB5E-7FADA6B17D5F}" srcOrd="1" destOrd="0" presId="urn:microsoft.com/office/officeart/2005/8/layout/vList2"/>
    <dgm:cxn modelId="{7A8F185E-7948-4EAE-BDC1-1F9D6468B6E4}" type="presParOf" srcId="{58A2A2F4-1886-4DF0-A049-B6B641A416A0}" destId="{F96FAE9E-FB96-42D1-B388-9D6E6E232A7B}" srcOrd="2" destOrd="0" presId="urn:microsoft.com/office/officeart/2005/8/layout/vList2"/>
    <dgm:cxn modelId="{E66EBAB4-CEDB-4A84-9EBD-878AF57DE7D7}" type="presParOf" srcId="{58A2A2F4-1886-4DF0-A049-B6B641A416A0}" destId="{E56198E7-0992-4145-987A-28C778233D9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88E89-87B0-4B3A-A0D6-C78C60F66D0A}">
      <dsp:nvSpPr>
        <dsp:cNvPr id="0" name=""/>
        <dsp:cNvSpPr/>
      </dsp:nvSpPr>
      <dsp:spPr>
        <a:xfrm>
          <a:off x="617219" y="0"/>
          <a:ext cx="6995160" cy="4144963"/>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484847-CDB8-49A8-97E1-3ABFA4B013EB}">
      <dsp:nvSpPr>
        <dsp:cNvPr id="0" name=""/>
        <dsp:cNvSpPr/>
      </dsp:nvSpPr>
      <dsp:spPr>
        <a:xfrm>
          <a:off x="8840" y="1243488"/>
          <a:ext cx="2648902" cy="1657985"/>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2"/>
              </a:solidFill>
            </a:rPr>
            <a:t>Определить текущие потребности компании</a:t>
          </a:r>
          <a:endParaRPr lang="ru-RU" sz="2200" kern="1200" dirty="0">
            <a:solidFill>
              <a:schemeClr val="tx2"/>
            </a:solidFill>
          </a:endParaRPr>
        </a:p>
      </dsp:txBody>
      <dsp:txXfrm>
        <a:off x="89776" y="1324424"/>
        <a:ext cx="2487030" cy="1496113"/>
      </dsp:txXfrm>
    </dsp:sp>
    <dsp:sp modelId="{8DC7EF59-CB51-4918-9988-B2C87E716884}">
      <dsp:nvSpPr>
        <dsp:cNvPr id="0" name=""/>
        <dsp:cNvSpPr/>
      </dsp:nvSpPr>
      <dsp:spPr>
        <a:xfrm>
          <a:off x="2790348" y="1243488"/>
          <a:ext cx="2648902" cy="1657985"/>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2"/>
              </a:solidFill>
            </a:rPr>
            <a:t>Выбрать сценарий</a:t>
          </a:r>
          <a:endParaRPr lang="ru-RU" sz="2200" kern="1200" dirty="0">
            <a:solidFill>
              <a:schemeClr val="tx2"/>
            </a:solidFill>
          </a:endParaRPr>
        </a:p>
      </dsp:txBody>
      <dsp:txXfrm>
        <a:off x="2871284" y="1324424"/>
        <a:ext cx="2487030" cy="1496113"/>
      </dsp:txXfrm>
    </dsp:sp>
    <dsp:sp modelId="{131121CC-BBB0-4559-A8E4-98B2965D8779}">
      <dsp:nvSpPr>
        <dsp:cNvPr id="0" name=""/>
        <dsp:cNvSpPr/>
      </dsp:nvSpPr>
      <dsp:spPr>
        <a:xfrm>
          <a:off x="5571857" y="1243488"/>
          <a:ext cx="2648902" cy="1657985"/>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2"/>
              </a:solidFill>
            </a:rPr>
            <a:t>Определить необходимую функциональность</a:t>
          </a:r>
          <a:endParaRPr lang="ru-RU" sz="2200" kern="1200" dirty="0">
            <a:solidFill>
              <a:schemeClr val="tx2"/>
            </a:solidFill>
          </a:endParaRPr>
        </a:p>
      </dsp:txBody>
      <dsp:txXfrm>
        <a:off x="5652793" y="1324424"/>
        <a:ext cx="2487030" cy="1496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63FD6-BF89-4A80-90D9-69E715736358}">
      <dsp:nvSpPr>
        <dsp:cNvPr id="0" name=""/>
        <dsp:cNvSpPr/>
      </dsp:nvSpPr>
      <dsp:spPr>
        <a:xfrm>
          <a:off x="0" y="19297"/>
          <a:ext cx="4495800" cy="69556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В чем преимущества</a:t>
          </a:r>
          <a:endParaRPr lang="ru-RU" sz="2900" kern="1200" dirty="0"/>
        </a:p>
      </dsp:txBody>
      <dsp:txXfrm>
        <a:off x="33955" y="53252"/>
        <a:ext cx="4427890" cy="627655"/>
      </dsp:txXfrm>
    </dsp:sp>
    <dsp:sp modelId="{385A4375-BE2A-4AD4-AB5E-7FADA6B17D5F}">
      <dsp:nvSpPr>
        <dsp:cNvPr id="0" name=""/>
        <dsp:cNvSpPr/>
      </dsp:nvSpPr>
      <dsp:spPr>
        <a:xfrm>
          <a:off x="0" y="714862"/>
          <a:ext cx="4495800" cy="183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ru-RU" sz="2300" kern="1200" dirty="0" smtClean="0"/>
            <a:t>Взаимодействие </a:t>
          </a:r>
          <a:r>
            <a:rPr lang="en-US" sz="2300" kern="1200" dirty="0" smtClean="0"/>
            <a:t>HR</a:t>
          </a:r>
          <a:r>
            <a:rPr lang="ru-RU" sz="2300" kern="1200" dirty="0" smtClean="0"/>
            <a:t> и сотрудников (заявки, опросы)</a:t>
          </a:r>
          <a:endParaRPr lang="ru-RU" sz="2300" kern="1200" dirty="0"/>
        </a:p>
        <a:p>
          <a:pPr marL="228600" lvl="1" indent="-228600" algn="l" defTabSz="1022350">
            <a:lnSpc>
              <a:spcPct val="90000"/>
            </a:lnSpc>
            <a:spcBef>
              <a:spcPct val="0"/>
            </a:spcBef>
            <a:spcAft>
              <a:spcPct val="20000"/>
            </a:spcAft>
            <a:buChar char="••"/>
          </a:pPr>
          <a:r>
            <a:rPr lang="ru-RU" sz="2300" kern="1200" dirty="0" smtClean="0"/>
            <a:t>Отображение данных из других систем</a:t>
          </a:r>
          <a:endParaRPr lang="ru-RU" sz="2300" kern="1200" dirty="0"/>
        </a:p>
        <a:p>
          <a:pPr marL="228600" lvl="1" indent="-228600" algn="l" defTabSz="1022350">
            <a:lnSpc>
              <a:spcPct val="90000"/>
            </a:lnSpc>
            <a:spcBef>
              <a:spcPct val="0"/>
            </a:spcBef>
            <a:spcAft>
              <a:spcPct val="20000"/>
            </a:spcAft>
            <a:buChar char="••"/>
          </a:pPr>
          <a:r>
            <a:rPr lang="ru-RU" sz="2300" kern="1200" dirty="0" smtClean="0"/>
            <a:t>Постановка целей и обучение</a:t>
          </a:r>
          <a:endParaRPr lang="ru-RU" sz="2300" kern="1200" dirty="0"/>
        </a:p>
      </dsp:txBody>
      <dsp:txXfrm>
        <a:off x="0" y="714862"/>
        <a:ext cx="4495800" cy="1830914"/>
      </dsp:txXfrm>
    </dsp:sp>
    <dsp:sp modelId="{F96FAE9E-FB96-42D1-B388-9D6E6E232A7B}">
      <dsp:nvSpPr>
        <dsp:cNvPr id="0" name=""/>
        <dsp:cNvSpPr/>
      </dsp:nvSpPr>
      <dsp:spPr>
        <a:xfrm>
          <a:off x="0" y="2545777"/>
          <a:ext cx="4495800" cy="69556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Какие возможности</a:t>
          </a:r>
          <a:endParaRPr lang="ru-RU" sz="2900" kern="1200" dirty="0"/>
        </a:p>
      </dsp:txBody>
      <dsp:txXfrm>
        <a:off x="33955" y="2579732"/>
        <a:ext cx="4427890" cy="627655"/>
      </dsp:txXfrm>
    </dsp:sp>
    <dsp:sp modelId="{E56198E7-0992-4145-987A-28C778233D90}">
      <dsp:nvSpPr>
        <dsp:cNvPr id="0" name=""/>
        <dsp:cNvSpPr/>
      </dsp:nvSpPr>
      <dsp:spPr>
        <a:xfrm>
          <a:off x="0" y="3241342"/>
          <a:ext cx="4495800" cy="19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ru-RU" sz="2300" kern="1200" dirty="0" smtClean="0"/>
            <a:t>Формы для заполнения заявок</a:t>
          </a:r>
          <a:endParaRPr lang="ru-RU" sz="2300" kern="1200" dirty="0"/>
        </a:p>
        <a:p>
          <a:pPr marL="228600" lvl="1" indent="-228600" algn="l" defTabSz="1022350">
            <a:lnSpc>
              <a:spcPct val="90000"/>
            </a:lnSpc>
            <a:spcBef>
              <a:spcPct val="0"/>
            </a:spcBef>
            <a:spcAft>
              <a:spcPct val="20000"/>
            </a:spcAft>
            <a:buChar char="••"/>
          </a:pPr>
          <a:r>
            <a:rPr lang="ru-RU" sz="2300" kern="1200" dirty="0" smtClean="0"/>
            <a:t>Публикация анонсов и новостей</a:t>
          </a:r>
          <a:endParaRPr lang="ru-RU" sz="2300" kern="1200" dirty="0"/>
        </a:p>
        <a:p>
          <a:pPr marL="228600" lvl="1" indent="-228600" algn="l" defTabSz="1022350">
            <a:lnSpc>
              <a:spcPct val="90000"/>
            </a:lnSpc>
            <a:spcBef>
              <a:spcPct val="0"/>
            </a:spcBef>
            <a:spcAft>
              <a:spcPct val="20000"/>
            </a:spcAft>
            <a:buChar char="••"/>
          </a:pPr>
          <a:r>
            <a:rPr lang="ru-RU" sz="2300" kern="1200" dirty="0" smtClean="0"/>
            <a:t>Опросы и форумы</a:t>
          </a:r>
          <a:endParaRPr lang="ru-RU" sz="2300" kern="1200" dirty="0"/>
        </a:p>
        <a:p>
          <a:pPr marL="228600" lvl="1" indent="-228600" algn="l" defTabSz="1022350">
            <a:lnSpc>
              <a:spcPct val="90000"/>
            </a:lnSpc>
            <a:spcBef>
              <a:spcPct val="0"/>
            </a:spcBef>
            <a:spcAft>
              <a:spcPct val="20000"/>
            </a:spcAft>
            <a:buChar char="••"/>
          </a:pPr>
          <a:r>
            <a:rPr lang="en-US" sz="2300" kern="1200" dirty="0" smtClean="0"/>
            <a:t>KPI</a:t>
          </a:r>
          <a:r>
            <a:rPr lang="ru-RU" sz="2300" kern="1200" dirty="0" smtClean="0"/>
            <a:t>- для постановки целей</a:t>
          </a:r>
          <a:endParaRPr lang="ru-RU" sz="2300" kern="1200" dirty="0"/>
        </a:p>
      </dsp:txBody>
      <dsp:txXfrm>
        <a:off x="0" y="3241342"/>
        <a:ext cx="4495800" cy="19209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6E51A0-23C2-4F0E-A279-146ADD37E2DB}" type="datetimeFigureOut">
              <a:rPr lang="en-US" smtClean="0"/>
              <a:t>7/7/2010</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A76B0-8907-475B-BE16-950A7572D58F}" type="slidenum">
              <a:rPr lang="en-US" smtClean="0"/>
              <a:t>‹#›</a:t>
            </a:fld>
            <a:endParaRPr lang="en-US"/>
          </a:p>
        </p:txBody>
      </p:sp>
    </p:spTree>
    <p:extLst>
      <p:ext uri="{BB962C8B-B14F-4D97-AF65-F5344CB8AC3E}">
        <p14:creationId xmlns:p14="http://schemas.microsoft.com/office/powerpoint/2010/main" val="392852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1B32D6E-B9DB-47BE-96FC-C385FEEB9B41}" type="slidenum">
              <a:rPr lang="ru-RU" smtClean="0"/>
              <a:pPr/>
              <a:t>4</a:t>
            </a:fld>
            <a:endParaRPr lang="ru-RU"/>
          </a:p>
        </p:txBody>
      </p:sp>
    </p:spTree>
    <p:extLst>
      <p:ext uri="{BB962C8B-B14F-4D97-AF65-F5344CB8AC3E}">
        <p14:creationId xmlns:p14="http://schemas.microsoft.com/office/powerpoint/2010/main" val="241016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1B32D6E-B9DB-47BE-96FC-C385FEEB9B41}" type="slidenum">
              <a:rPr lang="ru-RU" smtClean="0"/>
              <a:pPr/>
              <a:t>6</a:t>
            </a:fld>
            <a:endParaRPr lang="ru-RU"/>
          </a:p>
        </p:txBody>
      </p:sp>
    </p:spTree>
    <p:extLst>
      <p:ext uri="{BB962C8B-B14F-4D97-AF65-F5344CB8AC3E}">
        <p14:creationId xmlns:p14="http://schemas.microsoft.com/office/powerpoint/2010/main" val="241016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9DA76B0-8907-475B-BE16-950A7572D58F}" type="slidenum">
              <a:rPr lang="en-US" smtClean="0"/>
              <a:t>18</a:t>
            </a:fld>
            <a:endParaRPr lang="en-US"/>
          </a:p>
        </p:txBody>
      </p:sp>
    </p:spTree>
    <p:extLst>
      <p:ext uri="{BB962C8B-B14F-4D97-AF65-F5344CB8AC3E}">
        <p14:creationId xmlns:p14="http://schemas.microsoft.com/office/powerpoint/2010/main" val="3182979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3435A064-5124-4F5C-B19C-049B343B364A}" type="datetime1">
              <a:rPr lang="en-US" smtClean="0"/>
              <a:pPr/>
              <a:t>7/7/2010</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19</a:t>
            </a:fld>
            <a:endParaRPr lang="en-US" dirty="0"/>
          </a:p>
        </p:txBody>
      </p:sp>
      <p:sp>
        <p:nvSpPr>
          <p:cNvPr id="10" name="Footer Placeholder 9"/>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11" name="Header Placeholder 10"/>
          <p:cNvSpPr>
            <a:spLocks noGrp="1"/>
          </p:cNvSpPr>
          <p:nvPr>
            <p:ph type="hdr" sz="quarter" idx="13"/>
          </p:nvPr>
        </p:nvSpPr>
        <p:spPr/>
        <p:txBody>
          <a:bodyPr/>
          <a:lstStyle/>
          <a:p>
            <a:r>
              <a:rPr lang="en-US" smtClean="0"/>
              <a:t>Microsoft SharePoint Conference 2009</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9DA76B0-8907-475B-BE16-950A7572D58F}" type="slidenum">
              <a:rPr lang="en-US" smtClean="0"/>
              <a:t>20</a:t>
            </a:fld>
            <a:endParaRPr lang="en-US"/>
          </a:p>
        </p:txBody>
      </p:sp>
    </p:spTree>
    <p:extLst>
      <p:ext uri="{BB962C8B-B14F-4D97-AF65-F5344CB8AC3E}">
        <p14:creationId xmlns:p14="http://schemas.microsoft.com/office/powerpoint/2010/main" val="21565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Off14 PPT Template 01a.png"/>
          <p:cNvPicPr>
            <a:picLocks noChangeAspect="1"/>
          </p:cNvPicPr>
          <p:nvPr userDrawn="1"/>
        </p:nvPicPr>
        <p:blipFill>
          <a:blip r:embed="rId2"/>
          <a:stretch>
            <a:fillRect/>
          </a:stretch>
        </p:blipFill>
        <p:spPr>
          <a:xfrm>
            <a:off x="571" y="428"/>
            <a:ext cx="9142857" cy="6857143"/>
          </a:xfrm>
          <a:prstGeom prst="rect">
            <a:avLst/>
          </a:prstGeom>
        </p:spPr>
      </p:pic>
      <p:sp>
        <p:nvSpPr>
          <p:cNvPr id="2" name="Title 1"/>
          <p:cNvSpPr>
            <a:spLocks noGrp="1"/>
          </p:cNvSpPr>
          <p:nvPr>
            <p:ph type="ctrTitle" hasCustomPrompt="1"/>
          </p:nvPr>
        </p:nvSpPr>
        <p:spPr>
          <a:xfrm>
            <a:off x="4468473" y="4045241"/>
            <a:ext cx="4191000" cy="1165225"/>
          </a:xfrm>
          <a:prstGeom prst="rect">
            <a:avLst/>
          </a:prstGeom>
        </p:spPr>
        <p:txBody>
          <a:bodyPr wrap="none" anchor="b">
            <a:normAutofit/>
          </a:bodyPr>
          <a:lstStyle>
            <a:lvl1pPr algn="l">
              <a:defRPr sz="3600" b="0" i="0">
                <a:solidFill>
                  <a:srgbClr val="000000"/>
                </a:solidFill>
                <a:latin typeface="Segoe Light"/>
                <a:cs typeface="Segoe Light"/>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4467705" y="5305910"/>
            <a:ext cx="4191768" cy="1066800"/>
          </a:xfrm>
          <a:prstGeom prst="rect">
            <a:avLst/>
          </a:prstGeom>
        </p:spPr>
        <p:txBody>
          <a:bodyPr anchor="t">
            <a:normAutofit/>
          </a:bodyPr>
          <a:lstStyle>
            <a:lvl1pPr marL="0" indent="0" algn="l">
              <a:buNone/>
              <a:defRPr sz="2400" b="0" i="0">
                <a:solidFill>
                  <a:srgbClr val="000000"/>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68532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Off14 PPT Template 01b.png"/>
          <p:cNvPicPr>
            <a:picLocks noChangeAspect="1"/>
          </p:cNvPicPr>
          <p:nvPr userDrawn="1"/>
        </p:nvPicPr>
        <p:blipFill>
          <a:blip r:embed="rId2"/>
          <a:stretch>
            <a:fillRect/>
          </a:stretch>
        </p:blipFill>
        <p:spPr>
          <a:xfrm>
            <a:off x="571" y="428"/>
            <a:ext cx="9142857" cy="6857143"/>
          </a:xfrm>
          <a:prstGeom prst="rect">
            <a:avLst/>
          </a:prstGeom>
        </p:spPr>
      </p:pic>
      <p:sp>
        <p:nvSpPr>
          <p:cNvPr id="2" name="Title 1"/>
          <p:cNvSpPr>
            <a:spLocks noGrp="1"/>
          </p:cNvSpPr>
          <p:nvPr>
            <p:ph type="title" hasCustomPrompt="1"/>
          </p:nvPr>
        </p:nvSpPr>
        <p:spPr>
          <a:xfrm>
            <a:off x="457200" y="667332"/>
            <a:ext cx="8229600" cy="1143000"/>
          </a:xfrm>
          <a:prstGeom prst="rect">
            <a:avLst/>
          </a:prstGeom>
        </p:spPr>
        <p:txBody>
          <a:bodyPr lIns="0" tIns="0" rIns="0" bIns="0">
            <a:normAutofit/>
          </a:bodyPr>
          <a:lstStyle>
            <a:lvl1pPr algn="l">
              <a:defRPr sz="4000" b="0" i="0">
                <a:solidFill>
                  <a:srgbClr val="FE5815"/>
                </a:solidFill>
                <a:latin typeface="Segoe Light"/>
                <a:cs typeface="Segoe Light"/>
              </a:defRPr>
            </a:lvl1pPr>
          </a:lstStyle>
          <a:p>
            <a:r>
              <a:rPr lang="en-US" dirty="0" smtClean="0"/>
              <a:t>Click to edit headline title style</a:t>
            </a:r>
            <a:endParaRPr lang="en-US" dirty="0"/>
          </a:p>
        </p:txBody>
      </p:sp>
      <p:sp>
        <p:nvSpPr>
          <p:cNvPr id="3" name="Content Placeholder 2"/>
          <p:cNvSpPr>
            <a:spLocks noGrp="1"/>
          </p:cNvSpPr>
          <p:nvPr>
            <p:ph idx="1" hasCustomPrompt="1"/>
          </p:nvPr>
        </p:nvSpPr>
        <p:spPr>
          <a:xfrm>
            <a:off x="457200" y="1981200"/>
            <a:ext cx="8229600" cy="4144963"/>
          </a:xfrm>
          <a:prstGeom prst="rect">
            <a:avLst/>
          </a:prstGeom>
        </p:spPr>
        <p:txBody>
          <a:bodyPr vert="horz" wrap="square" lIns="0" tIns="0" rIns="0" bIns="0" anchor="t" anchorCtr="0">
            <a:normAutofit/>
          </a:bodyPr>
          <a:lstStyle>
            <a:lvl1pPr marL="0" indent="0" algn="l">
              <a:spcAft>
                <a:spcPts val="0"/>
              </a:spcAft>
              <a:buFontTx/>
              <a:buNone/>
              <a:defRPr sz="3000" b="0" i="0" u="none" baseline="0">
                <a:solidFill>
                  <a:schemeClr val="tx1"/>
                </a:solidFill>
                <a:latin typeface="Segoe Light"/>
                <a:cs typeface="Segoe Light"/>
              </a:defRPr>
            </a:lvl1pPr>
          </a:lstStyle>
          <a:p>
            <a:pPr lvl="0"/>
            <a:r>
              <a:rPr lang="en-US" dirty="0" smtClean="0"/>
              <a:t>Click to edit body copy. </a:t>
            </a:r>
            <a:br>
              <a:rPr lang="en-US" dirty="0" smtClean="0"/>
            </a:br>
            <a:r>
              <a:rPr lang="en-US" dirty="0" smtClean="0"/>
              <a:t>• See Slide Layouts above for lay-out options.</a:t>
            </a:r>
          </a:p>
          <a:p>
            <a:pPr lvl="0"/>
            <a:endParaRPr lang="en-US" dirty="0" smtClean="0"/>
          </a:p>
        </p:txBody>
      </p:sp>
      <p:sp>
        <p:nvSpPr>
          <p:cNvPr id="4" name="Date Placeholder 3"/>
          <p:cNvSpPr>
            <a:spLocks noGrp="1"/>
          </p:cNvSpPr>
          <p:nvPr>
            <p:ph type="dt" sz="half" idx="10"/>
          </p:nvPr>
        </p:nvSpPr>
        <p:spPr/>
        <p:txBody>
          <a:bodyPr/>
          <a:lstStyle/>
          <a:p>
            <a:fld id="{D7C9D067-9425-7E47-BEB1-CF71A4754534}" type="datetimeFigureOut">
              <a:rPr lang="en-US" smtClean="0"/>
              <a:pPr/>
              <a:t>7/7/2010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F74A0-E985-A240-9665-E1AA440D10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descr="Off14 PPT Template 01c.png"/>
          <p:cNvPicPr>
            <a:picLocks noChangeAspect="1"/>
          </p:cNvPicPr>
          <p:nvPr userDrawn="1"/>
        </p:nvPicPr>
        <p:blipFill>
          <a:blip r:embed="rId2"/>
          <a:stretch>
            <a:fillRect/>
          </a:stretch>
        </p:blipFill>
        <p:spPr>
          <a:xfrm>
            <a:off x="571" y="428"/>
            <a:ext cx="9142857" cy="6857143"/>
          </a:xfrm>
          <a:prstGeom prst="rect">
            <a:avLst/>
          </a:prstGeom>
        </p:spPr>
      </p:pic>
      <p:sp>
        <p:nvSpPr>
          <p:cNvPr id="2" name="Title 1"/>
          <p:cNvSpPr>
            <a:spLocks noGrp="1"/>
          </p:cNvSpPr>
          <p:nvPr>
            <p:ph type="ctrTitle" hasCustomPrompt="1"/>
          </p:nvPr>
        </p:nvSpPr>
        <p:spPr>
          <a:xfrm>
            <a:off x="4555062" y="3997131"/>
            <a:ext cx="4191000" cy="1165225"/>
          </a:xfrm>
          <a:prstGeom prst="rect">
            <a:avLst/>
          </a:prstGeom>
        </p:spPr>
        <p:txBody>
          <a:bodyPr wrap="none" lIns="0" tIns="0" rIns="0" bIns="0" anchor="b">
            <a:normAutofit/>
          </a:bodyPr>
          <a:lstStyle>
            <a:lvl1pPr algn="l">
              <a:defRPr sz="4000" b="0" i="0">
                <a:solidFill>
                  <a:srgbClr val="FE5815"/>
                </a:solidFill>
                <a:latin typeface="Segoe Light"/>
                <a:cs typeface="Segoe Light"/>
              </a:defRPr>
            </a:lvl1pPr>
          </a:lstStyle>
          <a:p>
            <a:r>
              <a:rPr lang="en-US" dirty="0" smtClean="0"/>
              <a:t>Section divider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Off14 PPT Template 01b.png"/>
          <p:cNvPicPr>
            <a:picLocks noChangeAspect="1"/>
          </p:cNvPicPr>
          <p:nvPr userDrawn="1"/>
        </p:nvPicPr>
        <p:blipFill>
          <a:blip r:embed="rId2"/>
          <a:stretch>
            <a:fillRect/>
          </a:stretch>
        </p:blipFill>
        <p:spPr>
          <a:xfrm>
            <a:off x="571" y="428"/>
            <a:ext cx="9142857" cy="6857143"/>
          </a:xfrm>
          <a:prstGeom prst="rect">
            <a:avLst/>
          </a:prstGeom>
        </p:spPr>
      </p:pic>
      <p:sp>
        <p:nvSpPr>
          <p:cNvPr id="2" name="Date Placeholder 1"/>
          <p:cNvSpPr>
            <a:spLocks noGrp="1"/>
          </p:cNvSpPr>
          <p:nvPr>
            <p:ph type="dt" sz="half" idx="10"/>
          </p:nvPr>
        </p:nvSpPr>
        <p:spPr/>
        <p:txBody>
          <a:bodyPr/>
          <a:lstStyle/>
          <a:p>
            <a:fld id="{D7C9D067-9425-7E47-BEB1-CF71A4754534}" type="datetimeFigureOut">
              <a:rPr lang="en-US" smtClean="0"/>
              <a:pPr/>
              <a:t>7/7/2010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F74A0-E985-A240-9665-E1AA440D10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Off14 PPT Template 01d.png"/>
          <p:cNvPicPr>
            <a:picLocks noChangeAspect="1"/>
          </p:cNvPicPr>
          <p:nvPr userDrawn="1"/>
        </p:nvPicPr>
        <p:blipFill>
          <a:blip r:embed="rId2"/>
          <a:stretch>
            <a:fillRect/>
          </a:stretch>
        </p:blipFill>
        <p:spPr>
          <a:xfrm>
            <a:off x="571" y="428"/>
            <a:ext cx="9142857" cy="6857143"/>
          </a:xfrm>
          <a:prstGeom prst="rect">
            <a:avLst/>
          </a:prstGeom>
        </p:spPr>
      </p:pic>
      <p:sp>
        <p:nvSpPr>
          <p:cNvPr id="2" name="Title 1"/>
          <p:cNvSpPr>
            <a:spLocks noGrp="1"/>
          </p:cNvSpPr>
          <p:nvPr>
            <p:ph type="ctrTitle" hasCustomPrompt="1"/>
          </p:nvPr>
        </p:nvSpPr>
        <p:spPr>
          <a:xfrm>
            <a:off x="1447800" y="4102197"/>
            <a:ext cx="5334000" cy="1165225"/>
          </a:xfrm>
          <a:prstGeom prst="rect">
            <a:avLst/>
          </a:prstGeom>
          <a:effectLst>
            <a:outerShdw blurRad="38100" dist="38100" dir="2700000">
              <a:srgbClr val="000000">
                <a:alpha val="34000"/>
              </a:srgbClr>
            </a:outerShdw>
          </a:effectLst>
        </p:spPr>
        <p:txBody>
          <a:bodyPr wrap="none" lIns="0" tIns="0" rIns="0" bIns="0" anchor="b">
            <a:normAutofit/>
          </a:bodyPr>
          <a:lstStyle>
            <a:lvl1pPr algn="l">
              <a:defRPr sz="4500" b="0" i="0">
                <a:solidFill>
                  <a:schemeClr val="bg1"/>
                </a:solidFill>
                <a:latin typeface="Segoe Light"/>
                <a:cs typeface="Segoe Light"/>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1447032" y="5447912"/>
            <a:ext cx="4191768" cy="1105288"/>
          </a:xfrm>
          <a:prstGeom prst="rect">
            <a:avLst/>
          </a:prstGeom>
          <a:effectLst>
            <a:outerShdw blurRad="38100" dist="38100" dir="2700000">
              <a:srgbClr val="000000">
                <a:alpha val="34000"/>
              </a:srgbClr>
            </a:outerShdw>
          </a:effectLst>
        </p:spPr>
        <p:txBody>
          <a:bodyPr lIns="0" tIns="0" rIns="0" bIns="0" anchor="t">
            <a:normAutofit/>
          </a:bodyPr>
          <a:lstStyle>
            <a:lvl1pPr marL="0" indent="0" algn="l">
              <a:buNone/>
              <a:defRPr sz="2400" b="0" i="0">
                <a:solidFill>
                  <a:schemeClr val="bg1"/>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Date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Picture 9" descr="Off14 PPT Template 01e.png"/>
          <p:cNvPicPr>
            <a:picLocks noChangeAspect="1"/>
          </p:cNvPicPr>
          <p:nvPr userDrawn="1"/>
        </p:nvPicPr>
        <p:blipFill>
          <a:blip r:embed="rId2"/>
          <a:stretch>
            <a:fillRect/>
          </a:stretch>
        </p:blipFill>
        <p:spPr>
          <a:xfrm>
            <a:off x="571" y="428"/>
            <a:ext cx="9142857" cy="6857143"/>
          </a:xfrm>
          <a:prstGeom prst="rect">
            <a:avLst/>
          </a:prstGeom>
        </p:spPr>
      </p:pic>
      <p:sp>
        <p:nvSpPr>
          <p:cNvPr id="2" name="Title 1"/>
          <p:cNvSpPr>
            <a:spLocks noGrp="1"/>
          </p:cNvSpPr>
          <p:nvPr>
            <p:ph type="title" hasCustomPrompt="1"/>
          </p:nvPr>
        </p:nvSpPr>
        <p:spPr>
          <a:xfrm>
            <a:off x="457200" y="667332"/>
            <a:ext cx="8229600" cy="1143000"/>
          </a:xfrm>
          <a:prstGeom prst="rect">
            <a:avLst/>
          </a:prstGeom>
        </p:spPr>
        <p:txBody>
          <a:bodyPr lIns="0" tIns="0" rIns="0" bIns="0">
            <a:normAutofit/>
          </a:bodyPr>
          <a:lstStyle>
            <a:lvl1pPr algn="l">
              <a:defRPr sz="4000" b="0" i="0">
                <a:solidFill>
                  <a:srgbClr val="FE5815"/>
                </a:solidFill>
                <a:latin typeface="Segoe Light"/>
                <a:cs typeface="Segoe Light"/>
              </a:defRPr>
            </a:lvl1pPr>
          </a:lstStyle>
          <a:p>
            <a:r>
              <a:rPr lang="en-US" dirty="0" smtClean="0"/>
              <a:t>Click to edit headline title style</a:t>
            </a:r>
            <a:endParaRPr lang="en-US" dirty="0"/>
          </a:p>
        </p:txBody>
      </p:sp>
      <p:sp>
        <p:nvSpPr>
          <p:cNvPr id="3" name="Content Placeholder 2"/>
          <p:cNvSpPr>
            <a:spLocks noGrp="1"/>
          </p:cNvSpPr>
          <p:nvPr>
            <p:ph idx="1" hasCustomPrompt="1"/>
          </p:nvPr>
        </p:nvSpPr>
        <p:spPr>
          <a:xfrm>
            <a:off x="457200" y="1981200"/>
            <a:ext cx="8229600" cy="4144963"/>
          </a:xfrm>
          <a:prstGeom prst="rect">
            <a:avLst/>
          </a:prstGeom>
        </p:spPr>
        <p:txBody>
          <a:bodyPr vert="horz" wrap="square" lIns="0" tIns="0" rIns="0" bIns="0" anchor="t" anchorCtr="0">
            <a:normAutofit/>
          </a:bodyPr>
          <a:lstStyle>
            <a:lvl1pPr marL="0" indent="0" algn="l">
              <a:spcAft>
                <a:spcPts val="0"/>
              </a:spcAft>
              <a:buFontTx/>
              <a:buNone/>
              <a:defRPr sz="3000" b="0" i="0" u="none" baseline="0">
                <a:solidFill>
                  <a:schemeClr val="tx1"/>
                </a:solidFill>
                <a:latin typeface="Segoe Light"/>
                <a:cs typeface="Segoe Light"/>
              </a:defRPr>
            </a:lvl1pPr>
          </a:lstStyle>
          <a:p>
            <a:pPr lvl="0"/>
            <a:r>
              <a:rPr lang="en-US" dirty="0" smtClean="0"/>
              <a:t>Click to edit body copy. </a:t>
            </a:r>
            <a:br>
              <a:rPr lang="en-US" dirty="0" smtClean="0"/>
            </a:br>
            <a:r>
              <a:rPr lang="en-US" dirty="0" smtClean="0"/>
              <a:t>• See Slide Layouts above for lay-out options.</a:t>
            </a:r>
          </a:p>
          <a:p>
            <a:pPr lvl="0"/>
            <a:endParaRPr lang="en-US" dirty="0" smtClean="0"/>
          </a:p>
        </p:txBody>
      </p:sp>
      <p:sp>
        <p:nvSpPr>
          <p:cNvPr id="4" name="Date Placeholder 3"/>
          <p:cNvSpPr>
            <a:spLocks noGrp="1"/>
          </p:cNvSpPr>
          <p:nvPr>
            <p:ph type="dt" sz="half" idx="10"/>
          </p:nvPr>
        </p:nvSpPr>
        <p:spPr/>
        <p:txBody>
          <a:bodyPr/>
          <a:lstStyle/>
          <a:p>
            <a:fld id="{D7C9D067-9425-7E47-BEB1-CF71A4754534}" type="datetimeFigureOut">
              <a:rPr lang="en-US" smtClean="0"/>
              <a:pPr/>
              <a:t>7/7/2010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F74A0-E985-A240-9665-E1AA440D10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Off14 PPT Template 01f.png"/>
          <p:cNvPicPr>
            <a:picLocks noChangeAspect="1"/>
          </p:cNvPicPr>
          <p:nvPr userDrawn="1"/>
        </p:nvPicPr>
        <p:blipFill>
          <a:blip r:embed="rId2"/>
          <a:stretch>
            <a:fillRect/>
          </a:stretch>
        </p:blipFill>
        <p:spPr>
          <a:xfrm>
            <a:off x="571" y="428"/>
            <a:ext cx="9142857" cy="6857143"/>
          </a:xfrm>
          <a:prstGeom prst="rect">
            <a:avLst/>
          </a:prstGeom>
        </p:spPr>
      </p:pic>
      <p:sp>
        <p:nvSpPr>
          <p:cNvPr id="2" name="Title 1"/>
          <p:cNvSpPr>
            <a:spLocks noGrp="1"/>
          </p:cNvSpPr>
          <p:nvPr>
            <p:ph type="ctrTitle" hasCustomPrompt="1"/>
          </p:nvPr>
        </p:nvSpPr>
        <p:spPr>
          <a:xfrm>
            <a:off x="4555062" y="3997131"/>
            <a:ext cx="4191000" cy="1165225"/>
          </a:xfrm>
          <a:prstGeom prst="rect">
            <a:avLst/>
          </a:prstGeom>
          <a:effectLst>
            <a:outerShdw blurRad="38100" dist="38100" dir="2700000">
              <a:srgbClr val="000000">
                <a:alpha val="34000"/>
              </a:srgbClr>
            </a:outerShdw>
          </a:effectLst>
        </p:spPr>
        <p:txBody>
          <a:bodyPr wrap="none" lIns="0" tIns="0" rIns="0" bIns="0" anchor="b">
            <a:normAutofit/>
          </a:bodyPr>
          <a:lstStyle>
            <a:lvl1pPr algn="l">
              <a:defRPr sz="4000" b="0" i="0">
                <a:solidFill>
                  <a:schemeClr val="bg1"/>
                </a:solidFill>
                <a:latin typeface="Segoe Light"/>
                <a:cs typeface="Segoe Light"/>
              </a:defRPr>
            </a:lvl1pPr>
          </a:lstStyle>
          <a:p>
            <a:r>
              <a:rPr lang="en-US" dirty="0" smtClean="0"/>
              <a:t>Section divider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descr="Off14 PPT Template 01e.png"/>
          <p:cNvPicPr>
            <a:picLocks noChangeAspect="1"/>
          </p:cNvPicPr>
          <p:nvPr userDrawn="1"/>
        </p:nvPicPr>
        <p:blipFill>
          <a:blip r:embed="rId2"/>
          <a:stretch>
            <a:fillRect/>
          </a:stretch>
        </p:blipFill>
        <p:spPr>
          <a:xfrm>
            <a:off x="571" y="428"/>
            <a:ext cx="9142857" cy="6857143"/>
          </a:xfrm>
          <a:prstGeom prst="rect">
            <a:avLst/>
          </a:prstGeom>
        </p:spPr>
      </p:pic>
      <p:sp>
        <p:nvSpPr>
          <p:cNvPr id="2" name="Date Placeholder 1"/>
          <p:cNvSpPr>
            <a:spLocks noGrp="1"/>
          </p:cNvSpPr>
          <p:nvPr>
            <p:ph type="dt" sz="half" idx="10"/>
          </p:nvPr>
        </p:nvSpPr>
        <p:spPr/>
        <p:txBody>
          <a:bodyPr/>
          <a:lstStyle/>
          <a:p>
            <a:fld id="{D7C9D067-9425-7E47-BEB1-CF71A4754534}" type="datetimeFigureOut">
              <a:rPr lang="en-US" smtClean="0"/>
              <a:pPr/>
              <a:t>7/7/2010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F74A0-E985-A240-9665-E1AA440D10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ff14 PPT Template 01g.png"/>
          <p:cNvPicPr>
            <a:picLocks noChangeAspect="1"/>
          </p:cNvPicPr>
          <p:nvPr userDrawn="1"/>
        </p:nvPicPr>
        <p:blipFill>
          <a:blip r:embed="rId2"/>
          <a:stretch>
            <a:fillRect/>
          </a:stretch>
        </p:blipFill>
        <p:spPr>
          <a:xfrm>
            <a:off x="571" y="428"/>
            <a:ext cx="9142857" cy="6857143"/>
          </a:xfrm>
          <a:prstGeom prst="rect">
            <a:avLst/>
          </a:prstGeom>
        </p:spPr>
      </p:pic>
      <p:sp>
        <p:nvSpPr>
          <p:cNvPr id="2" name="Date Placeholder 1"/>
          <p:cNvSpPr>
            <a:spLocks noGrp="1"/>
          </p:cNvSpPr>
          <p:nvPr>
            <p:ph type="dt" sz="half" idx="10"/>
          </p:nvPr>
        </p:nvSpPr>
        <p:spPr/>
        <p:txBody>
          <a:bodyPr/>
          <a:lstStyle/>
          <a:p>
            <a:fld id="{D7C9D067-9425-7E47-BEB1-CF71A4754534}" type="datetimeFigureOut">
              <a:rPr lang="en-US" smtClean="0"/>
              <a:pPr/>
              <a:t>7/7/2010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F74A0-E985-A240-9665-E1AA440D10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9D067-9425-7E47-BEB1-CF71A4754534}" type="datetimeFigureOut">
              <a:rPr lang="en-US" smtClean="0"/>
              <a:pPr/>
              <a:t>7/7/2010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F74A0-E985-A240-9665-E1AA440D10B9}" type="slidenum">
              <a:rPr lang="en-US" smtClean="0"/>
              <a:pPr/>
              <a:t>‹#›</a:t>
            </a:fld>
            <a:endParaRPr lang="en-US"/>
          </a:p>
        </p:txBody>
      </p:sp>
      <p:sp>
        <p:nvSpPr>
          <p:cNvPr id="7" name="Title 1"/>
          <p:cNvSpPr txBox="1">
            <a:spLocks/>
          </p:cNvSpPr>
          <p:nvPr/>
        </p:nvSpPr>
        <p:spPr>
          <a:xfrm>
            <a:off x="457200" y="274638"/>
            <a:ext cx="8229600" cy="1143000"/>
          </a:xfrm>
          <a:prstGeom prst="rect">
            <a:avLst/>
          </a:prstGeom>
        </p:spPr>
        <p:txBody>
          <a:bodyPr>
            <a:normAutofit/>
          </a:bodyPr>
          <a:lstStyle>
            <a:lvl1pPr algn="l">
              <a:defRPr sz="4000" b="0" i="0">
                <a:solidFill>
                  <a:schemeClr val="bg1"/>
                </a:solidFill>
                <a:latin typeface="Segoe Light"/>
                <a:cs typeface="Segoe 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bg1"/>
                </a:solidFill>
                <a:effectLst/>
                <a:uLnTx/>
                <a:uFillTx/>
                <a:latin typeface="Segoe Light"/>
                <a:ea typeface="+mj-ea"/>
                <a:cs typeface="Segoe Light"/>
              </a:rPr>
              <a:t>Click to edit headline title style</a:t>
            </a:r>
            <a:endParaRPr kumimoji="0" lang="en-US" sz="4000" b="0" i="0" u="none" strike="noStrike" kern="1200" cap="none" spc="0" normalizeH="0" baseline="0" noProof="0" dirty="0" smtClean="0">
              <a:ln>
                <a:noFill/>
              </a:ln>
              <a:solidFill>
                <a:schemeClr val="bg1"/>
              </a:solidFill>
              <a:effectLst/>
              <a:uLnTx/>
              <a:uFillTx/>
              <a:latin typeface="Segoe Light"/>
              <a:ea typeface="+mj-ea"/>
              <a:cs typeface="Segoe Light"/>
            </a:endParaRPr>
          </a:p>
        </p:txBody>
      </p:sp>
      <p:sp>
        <p:nvSpPr>
          <p:cNvPr id="8" name="Content Placeholder 2"/>
          <p:cNvSpPr txBox="1">
            <a:spLocks/>
          </p:cNvSpPr>
          <p:nvPr/>
        </p:nvSpPr>
        <p:spPr>
          <a:xfrm>
            <a:off x="457200" y="1600200"/>
            <a:ext cx="8229600" cy="4525963"/>
          </a:xfrm>
          <a:prstGeom prst="rect">
            <a:avLst/>
          </a:prstGeom>
        </p:spPr>
        <p:txBody>
          <a:bodyPr vert="horz" wrap="square" lIns="0" tIns="0" rIns="0" bIns="0" anchor="t" anchorCtr="0">
            <a:normAutofit/>
          </a:bodyPr>
          <a:lstStyle>
            <a:lvl1pPr marL="0" indent="0" algn="l">
              <a:spcAft>
                <a:spcPts val="0"/>
              </a:spcAft>
              <a:buFontTx/>
              <a:buNone/>
              <a:defRPr sz="3000" b="0" i="0">
                <a:solidFill>
                  <a:schemeClr val="bg1"/>
                </a:solidFill>
                <a:latin typeface="Segoe Light"/>
                <a:cs typeface="Segoe Light"/>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3000" b="0" i="0" u="none" strike="noStrike" kern="1200" cap="none" spc="0" normalizeH="0" baseline="0" noProof="0" smtClean="0">
                <a:ln>
                  <a:noFill/>
                </a:ln>
                <a:solidFill>
                  <a:schemeClr val="bg1"/>
                </a:solidFill>
                <a:effectLst/>
                <a:uLnTx/>
                <a:uFillTx/>
                <a:latin typeface="Segoe Light"/>
                <a:ea typeface="+mn-ea"/>
                <a:cs typeface="Segoe Light"/>
              </a:rPr>
              <a:t>Click to edit body copy.</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US" sz="3000" b="0" i="0" u="none" strike="noStrike" kern="1200" cap="none" spc="0" normalizeH="0" baseline="0" noProof="0" dirty="0" smtClean="0">
              <a:ln>
                <a:noFill/>
              </a:ln>
              <a:solidFill>
                <a:schemeClr val="bg1"/>
              </a:solidFill>
              <a:effectLst/>
              <a:uLnTx/>
              <a:uFillTx/>
              <a:latin typeface="Segoe Light"/>
              <a:ea typeface="+mn-ea"/>
              <a:cs typeface="Segoe Ligh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5" r:id="rId4"/>
    <p:sldLayoutId id="2147483659" r:id="rId5"/>
    <p:sldLayoutId id="2147483663" r:id="rId6"/>
    <p:sldLayoutId id="2147483664" r:id="rId7"/>
    <p:sldLayoutId id="2147483666" r:id="rId8"/>
    <p:sldLayoutId id="2147483655" r:id="rId9"/>
    <p:sldLayoutId id="214748366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3.png"/><Relationship Id="rId5" Type="http://schemas.openxmlformats.org/officeDocument/2006/relationships/diagramQuickStyle" Target="../diagrams/quickStyle2.xml"/><Relationship Id="rId10" Type="http://schemas.openxmlformats.org/officeDocument/2006/relationships/image" Target="../media/image32.png"/><Relationship Id="rId4" Type="http://schemas.openxmlformats.org/officeDocument/2006/relationships/diagramLayout" Target="../diagrams/layout2.xml"/><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5.gif"/><Relationship Id="rId7" Type="http://schemas.openxmlformats.org/officeDocument/2006/relationships/image" Target="../media/image39.gif"/><Relationship Id="rId2" Type="http://schemas.openxmlformats.org/officeDocument/2006/relationships/image" Target="../media/image34.gif"/><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gif"/><Relationship Id="rId10" Type="http://schemas.openxmlformats.org/officeDocument/2006/relationships/image" Target="../media/image42.png"/><Relationship Id="rId4" Type="http://schemas.openxmlformats.org/officeDocument/2006/relationships/image" Target="../media/image36.gif"/><Relationship Id="rId9" Type="http://schemas.openxmlformats.org/officeDocument/2006/relationships/image" Target="../media/image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nnayuf@microsoft.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www.yarregion.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www.prlib.ru/"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8331" y="2995448"/>
            <a:ext cx="6096000" cy="1165225"/>
          </a:xfrm>
        </p:spPr>
        <p:txBody>
          <a:bodyPr>
            <a:normAutofit/>
          </a:bodyPr>
          <a:lstStyle/>
          <a:p>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Корпоративный портал</a:t>
            </a:r>
            <a:b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Дань моде или инструмент первой необходимости</a:t>
            </a:r>
            <a:endPar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5486400" y="5562600"/>
            <a:ext cx="3352800" cy="1015663"/>
          </a:xfrm>
          <a:prstGeom prst="rect">
            <a:avLst/>
          </a:prstGeom>
          <a:noFill/>
        </p:spPr>
        <p:txBody>
          <a:bodyPr wrap="square" rtlCol="0">
            <a:spAutoFit/>
          </a:bodyPr>
          <a:lstStyle/>
          <a:p>
            <a:pPr algn="r"/>
            <a:r>
              <a:rPr lang="ru-RU" sz="2000" dirty="0" smtClean="0">
                <a:solidFill>
                  <a:srgbClr val="0070C0"/>
                </a:solidFill>
              </a:rPr>
              <a:t>Анна </a:t>
            </a:r>
            <a:r>
              <a:rPr lang="ru-RU" sz="2000" dirty="0" err="1" smtClean="0">
                <a:solidFill>
                  <a:srgbClr val="0070C0"/>
                </a:solidFill>
              </a:rPr>
              <a:t>Юфкина</a:t>
            </a:r>
            <a:endParaRPr lang="ru-RU" sz="2000" dirty="0" smtClean="0">
              <a:solidFill>
                <a:srgbClr val="0070C0"/>
              </a:solidFill>
            </a:endParaRPr>
          </a:p>
          <a:p>
            <a:pPr algn="r"/>
            <a:r>
              <a:rPr lang="ru-RU" sz="2000" dirty="0" smtClean="0">
                <a:solidFill>
                  <a:srgbClr val="0070C0"/>
                </a:solidFill>
              </a:rPr>
              <a:t>Консультант </a:t>
            </a:r>
          </a:p>
          <a:p>
            <a:pPr algn="r"/>
            <a:r>
              <a:rPr lang="ru-RU" sz="2000" dirty="0" smtClean="0">
                <a:solidFill>
                  <a:srgbClr val="0070C0"/>
                </a:solidFill>
              </a:rPr>
              <a:t>по партнерским решениям</a:t>
            </a:r>
            <a:endParaRPr lang="ru-RU" sz="2000" dirty="0">
              <a:solidFill>
                <a:srgbClr val="0070C0"/>
              </a:solidFill>
            </a:endParaRPr>
          </a:p>
        </p:txBody>
      </p:sp>
    </p:spTree>
    <p:extLst>
      <p:ext uri="{BB962C8B-B14F-4D97-AF65-F5344CB8AC3E}">
        <p14:creationId xmlns:p14="http://schemas.microsoft.com/office/powerpoint/2010/main" val="26174454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fontScale="90000"/>
          </a:bodyPr>
          <a:lstStyle/>
          <a:p>
            <a:pPr algn="ctr"/>
            <a:r>
              <a:rPr lang="ru-RU" dirty="0" smtClean="0">
                <a:latin typeface="+mj-lt"/>
              </a:rPr>
              <a:t>Бизнес-анализ: выяснение потребности</a:t>
            </a:r>
            <a:endParaRPr lang="ru-RU" dirty="0">
              <a:latin typeface="+mj-lt"/>
            </a:endParaRPr>
          </a:p>
        </p:txBody>
      </p:sp>
      <p:sp>
        <p:nvSpPr>
          <p:cNvPr id="3" name="Объект 2"/>
          <p:cNvSpPr>
            <a:spLocks noGrp="1"/>
          </p:cNvSpPr>
          <p:nvPr>
            <p:ph idx="1"/>
          </p:nvPr>
        </p:nvSpPr>
        <p:spPr/>
        <p:txBody>
          <a:bodyPr/>
          <a:lstStyle/>
          <a:p>
            <a:pPr marL="457200" indent="-457200">
              <a:buFont typeface="Arial" pitchFamily="34" charset="0"/>
              <a:buChar char="•"/>
            </a:pPr>
            <a:r>
              <a:rPr lang="ru-RU" dirty="0" smtClean="0">
                <a:latin typeface="+mn-lt"/>
              </a:rPr>
              <a:t>Как подготавливается аналитика по продажам и сколько это занимает?</a:t>
            </a:r>
          </a:p>
          <a:p>
            <a:pPr marL="457200" indent="-457200">
              <a:buFont typeface="Arial" pitchFamily="34" charset="0"/>
              <a:buChar char="•"/>
            </a:pPr>
            <a:r>
              <a:rPr lang="ru-RU" dirty="0" smtClean="0">
                <a:latin typeface="+mn-lt"/>
              </a:rPr>
              <a:t>Есть ли региональные офисы, как собирается информация с них?</a:t>
            </a:r>
          </a:p>
          <a:p>
            <a:pPr marL="457200" indent="-457200">
              <a:buFont typeface="Arial" pitchFamily="34" charset="0"/>
              <a:buChar char="•"/>
            </a:pPr>
            <a:r>
              <a:rPr lang="ru-RU" dirty="0" smtClean="0">
                <a:latin typeface="+mn-lt"/>
              </a:rPr>
              <a:t>С помощью чего отслеживаются тренды увеличения или снижения продаж?</a:t>
            </a:r>
          </a:p>
          <a:p>
            <a:pPr marL="457200" indent="-457200">
              <a:buFont typeface="Arial" pitchFamily="34" charset="0"/>
              <a:buChar char="•"/>
            </a:pPr>
            <a:r>
              <a:rPr lang="ru-RU" dirty="0" smtClean="0">
                <a:latin typeface="+mn-lt"/>
              </a:rPr>
              <a:t>Есть ли заданные показатели для работы каждого подразделения?</a:t>
            </a:r>
            <a:endParaRPr lang="ru-RU" dirty="0">
              <a:latin typeface="+mn-lt"/>
            </a:endParaRPr>
          </a:p>
        </p:txBody>
      </p:sp>
    </p:spTree>
    <p:extLst>
      <p:ext uri="{BB962C8B-B14F-4D97-AF65-F5344CB8AC3E}">
        <p14:creationId xmlns:p14="http://schemas.microsoft.com/office/powerpoint/2010/main" val="36391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a:bodyPr>
          <a:lstStyle/>
          <a:p>
            <a:pPr algn="ctr"/>
            <a:r>
              <a:rPr lang="ru-RU" dirty="0" smtClean="0">
                <a:latin typeface="+mj-lt"/>
              </a:rPr>
              <a:t>Бизнес-анализ: «ваше» решение</a:t>
            </a:r>
            <a:endParaRPr lang="ru-RU" dirty="0">
              <a:latin typeface="+mj-lt"/>
            </a:endParaRPr>
          </a:p>
        </p:txBody>
      </p:sp>
      <p:sp>
        <p:nvSpPr>
          <p:cNvPr id="3" name="Объект 2"/>
          <p:cNvSpPr>
            <a:spLocks noGrp="1"/>
          </p:cNvSpPr>
          <p:nvPr>
            <p:ph idx="1"/>
          </p:nvPr>
        </p:nvSpPr>
        <p:spPr>
          <a:xfrm>
            <a:off x="228600" y="1981200"/>
            <a:ext cx="3886200" cy="4144963"/>
          </a:xfrm>
        </p:spPr>
        <p:txBody>
          <a:bodyPr>
            <a:normAutofit fontScale="92500"/>
          </a:bodyPr>
          <a:lstStyle/>
          <a:p>
            <a:pPr marL="457200" indent="-457200">
              <a:buFont typeface="Arial" pitchFamily="34" charset="0"/>
              <a:buChar char="•"/>
            </a:pPr>
            <a:r>
              <a:rPr lang="ru-RU" sz="2400" dirty="0" smtClean="0">
                <a:latin typeface="+mn-lt"/>
              </a:rPr>
              <a:t>Личный кабинет директора: все данные на одной странице</a:t>
            </a:r>
          </a:p>
          <a:p>
            <a:pPr marL="457200" indent="-457200">
              <a:buFont typeface="Arial" pitchFamily="34" charset="0"/>
              <a:buChar char="•"/>
            </a:pPr>
            <a:r>
              <a:rPr lang="ru-RU" sz="2400" dirty="0" smtClean="0">
                <a:latin typeface="+mn-lt"/>
              </a:rPr>
              <a:t>Актуальность информации в любой момент времени</a:t>
            </a:r>
          </a:p>
          <a:p>
            <a:pPr marL="457200" indent="-457200">
              <a:buFont typeface="Arial" pitchFamily="34" charset="0"/>
              <a:buChar char="•"/>
            </a:pPr>
            <a:r>
              <a:rPr lang="ru-RU" sz="2400" dirty="0" smtClean="0">
                <a:latin typeface="+mn-lt"/>
              </a:rPr>
              <a:t>Точность и скорость сбора данных</a:t>
            </a:r>
          </a:p>
          <a:p>
            <a:pPr marL="457200" indent="-457200">
              <a:buFont typeface="Arial" pitchFamily="34" charset="0"/>
              <a:buChar char="•"/>
            </a:pPr>
            <a:r>
              <a:rPr lang="ru-RU" sz="2400" dirty="0" smtClean="0">
                <a:latin typeface="+mn-lt"/>
              </a:rPr>
              <a:t>Отслеживание зависимости разных показателей</a:t>
            </a:r>
          </a:p>
          <a:p>
            <a:pPr marL="457200" indent="-457200">
              <a:buFont typeface="Arial" pitchFamily="34" charset="0"/>
              <a:buChar char="•"/>
            </a:pPr>
            <a:r>
              <a:rPr lang="ru-RU" sz="2400" dirty="0" smtClean="0">
                <a:latin typeface="+mn-lt"/>
              </a:rPr>
              <a:t>Не требуется специальное обучение</a:t>
            </a:r>
            <a:endParaRPr lang="ru-RU" sz="2400" dirty="0">
              <a:latin typeface="+mn-lt"/>
            </a:endParaRPr>
          </a:p>
        </p:txBody>
      </p:sp>
      <p:pic>
        <p:nvPicPr>
          <p:cNvPr id="8"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1676400"/>
            <a:ext cx="4001458" cy="347822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2990" y="3200400"/>
            <a:ext cx="4724810" cy="1920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nnayuf\Desktop\Серверы\BI\2010\Decomposition Tree - 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42509" y="3800104"/>
            <a:ext cx="4860966" cy="286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98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fade">
                                      <p:cBhvr>
                                        <p:cTn id="4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fontScale="90000"/>
          </a:bodyPr>
          <a:lstStyle/>
          <a:p>
            <a:pPr algn="ctr"/>
            <a:r>
              <a:rPr lang="ru-RU" dirty="0" smtClean="0">
                <a:latin typeface="+mj-lt"/>
              </a:rPr>
              <a:t>Корпоративный портал: выяснение потребности</a:t>
            </a:r>
            <a:endParaRPr lang="ru-RU" dirty="0">
              <a:latin typeface="+mj-lt"/>
            </a:endParaRPr>
          </a:p>
        </p:txBody>
      </p:sp>
      <p:sp>
        <p:nvSpPr>
          <p:cNvPr id="3" name="Объект 2"/>
          <p:cNvSpPr>
            <a:spLocks noGrp="1"/>
          </p:cNvSpPr>
          <p:nvPr>
            <p:ph idx="1"/>
          </p:nvPr>
        </p:nvSpPr>
        <p:spPr/>
        <p:txBody>
          <a:bodyPr/>
          <a:lstStyle/>
          <a:p>
            <a:pPr marL="457200" indent="-457200">
              <a:buFont typeface="Arial" pitchFamily="34" charset="0"/>
              <a:buChar char="•"/>
            </a:pPr>
            <a:r>
              <a:rPr lang="ru-RU" dirty="0" smtClean="0">
                <a:latin typeface="+mn-lt"/>
              </a:rPr>
              <a:t>Как сотрудники узнают о достижениях компании?</a:t>
            </a:r>
          </a:p>
          <a:p>
            <a:pPr marL="457200" indent="-457200">
              <a:buFont typeface="Arial" pitchFamily="34" charset="0"/>
              <a:buChar char="•"/>
            </a:pPr>
            <a:r>
              <a:rPr lang="ru-RU" dirty="0" smtClean="0">
                <a:latin typeface="+mn-lt"/>
              </a:rPr>
              <a:t>Знает ли каждый сотрудник, чем занимается каждый отдел?</a:t>
            </a:r>
          </a:p>
          <a:p>
            <a:pPr marL="457200" indent="-457200">
              <a:buFont typeface="Arial" pitchFamily="34" charset="0"/>
              <a:buChar char="•"/>
            </a:pPr>
            <a:r>
              <a:rPr lang="ru-RU" dirty="0" smtClean="0">
                <a:latin typeface="+mn-lt"/>
              </a:rPr>
              <a:t>Легко ли новому сотруднику найти информацию для его работы?</a:t>
            </a:r>
          </a:p>
          <a:p>
            <a:pPr marL="457200" indent="-457200">
              <a:buFont typeface="Arial" pitchFamily="34" charset="0"/>
              <a:buChar char="•"/>
            </a:pPr>
            <a:r>
              <a:rPr lang="ru-RU" dirty="0" smtClean="0">
                <a:latin typeface="+mn-lt"/>
              </a:rPr>
              <a:t>Есть ли неформальные инструменты для общения сотрудников: форум, блоги?</a:t>
            </a:r>
            <a:endParaRPr lang="ru-RU" dirty="0">
              <a:latin typeface="+mn-lt"/>
            </a:endParaRPr>
          </a:p>
        </p:txBody>
      </p:sp>
    </p:spTree>
    <p:extLst>
      <p:ext uri="{BB962C8B-B14F-4D97-AF65-F5344CB8AC3E}">
        <p14:creationId xmlns:p14="http://schemas.microsoft.com/office/powerpoint/2010/main" val="25056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fontScale="90000"/>
          </a:bodyPr>
          <a:lstStyle/>
          <a:p>
            <a:pPr algn="ctr"/>
            <a:r>
              <a:rPr lang="ru-RU" dirty="0" smtClean="0">
                <a:latin typeface="+mj-lt"/>
              </a:rPr>
              <a:t>Корпоративный портал: «</a:t>
            </a:r>
            <a:r>
              <a:rPr lang="ru-RU" dirty="0" err="1" smtClean="0">
                <a:latin typeface="+mj-lt"/>
              </a:rPr>
              <a:t>ваше»решение</a:t>
            </a:r>
            <a:endParaRPr lang="ru-RU" dirty="0">
              <a:latin typeface="+mj-lt"/>
            </a:endParaRPr>
          </a:p>
        </p:txBody>
      </p:sp>
      <p:sp>
        <p:nvSpPr>
          <p:cNvPr id="3" name="Объект 2"/>
          <p:cNvSpPr>
            <a:spLocks noGrp="1"/>
          </p:cNvSpPr>
          <p:nvPr>
            <p:ph idx="1"/>
          </p:nvPr>
        </p:nvSpPr>
        <p:spPr>
          <a:xfrm>
            <a:off x="228600" y="1981200"/>
            <a:ext cx="3886200" cy="4144963"/>
          </a:xfrm>
        </p:spPr>
        <p:txBody>
          <a:bodyPr>
            <a:normAutofit lnSpcReduction="10000"/>
          </a:bodyPr>
          <a:lstStyle/>
          <a:p>
            <a:pPr marL="457200" indent="-457200">
              <a:buFont typeface="Arial" pitchFamily="34" charset="0"/>
              <a:buChar char="•"/>
            </a:pPr>
            <a:r>
              <a:rPr lang="ru-RU" sz="2400" dirty="0">
                <a:latin typeface="+mn-lt"/>
              </a:rPr>
              <a:t>Личные страницы сотрудников и подразделений</a:t>
            </a:r>
          </a:p>
          <a:p>
            <a:pPr marL="457200" indent="-457200">
              <a:buFont typeface="Arial" pitchFamily="34" charset="0"/>
              <a:buChar char="•"/>
            </a:pPr>
            <a:r>
              <a:rPr lang="ru-RU" sz="2400" dirty="0" smtClean="0">
                <a:latin typeface="+mn-lt"/>
              </a:rPr>
              <a:t>Публикация новостей </a:t>
            </a:r>
          </a:p>
          <a:p>
            <a:pPr marL="457200" indent="-457200">
              <a:buFont typeface="Arial" pitchFamily="34" charset="0"/>
              <a:buChar char="•"/>
            </a:pPr>
            <a:r>
              <a:rPr lang="ru-RU" sz="2400" dirty="0" smtClean="0">
                <a:latin typeface="+mn-lt"/>
              </a:rPr>
              <a:t>Быстрое создание форумов и опросов</a:t>
            </a:r>
          </a:p>
          <a:p>
            <a:pPr marL="457200" indent="-457200">
              <a:buFont typeface="Arial" pitchFamily="34" charset="0"/>
              <a:buChar char="•"/>
            </a:pPr>
            <a:r>
              <a:rPr lang="ru-RU" sz="2400" dirty="0" smtClean="0">
                <a:latin typeface="+mn-lt"/>
              </a:rPr>
              <a:t>Создание библиотек фото- и видео- контента</a:t>
            </a:r>
          </a:p>
          <a:p>
            <a:pPr marL="457200" indent="-457200">
              <a:buFont typeface="Arial" pitchFamily="34" charset="0"/>
              <a:buChar char="•"/>
            </a:pPr>
            <a:r>
              <a:rPr lang="ru-RU" sz="2400" dirty="0" smtClean="0">
                <a:latin typeface="+mn-lt"/>
              </a:rPr>
              <a:t>Интерактивный </a:t>
            </a:r>
            <a:r>
              <a:rPr lang="ru-RU" sz="2400" dirty="0" err="1" smtClean="0">
                <a:latin typeface="+mn-lt"/>
              </a:rPr>
              <a:t>оргчат</a:t>
            </a:r>
            <a:endParaRPr lang="ru-RU" sz="2400" dirty="0" smtClean="0">
              <a:latin typeface="+mn-lt"/>
            </a:endParaRPr>
          </a:p>
          <a:p>
            <a:pPr marL="457200" indent="-457200">
              <a:buFont typeface="Arial" pitchFamily="34" charset="0"/>
              <a:buChar char="•"/>
            </a:pPr>
            <a:r>
              <a:rPr lang="ru-RU" sz="2400" dirty="0" smtClean="0">
                <a:latin typeface="+mn-lt"/>
              </a:rPr>
              <a:t>Социальная сеть «из коробки»</a:t>
            </a:r>
          </a:p>
        </p:txBody>
      </p:sp>
      <p:pic>
        <p:nvPicPr>
          <p:cNvPr id="8" name="Рисунок 7" descr="Karen Berg - Windows Internet Explore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24400" y="1637354"/>
            <a:ext cx="3672743" cy="4488809"/>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7085" y="2819400"/>
            <a:ext cx="511071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4919" y="2667000"/>
            <a:ext cx="4327132" cy="39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7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5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5"/>
                                        </p:tgtEl>
                                        <p:attrNameLst>
                                          <p:attrName>style.visibility</p:attrName>
                                        </p:attrNameLst>
                                      </p:cBhvr>
                                      <p:to>
                                        <p:strVal val="visible"/>
                                      </p:to>
                                    </p:set>
                                    <p:animEffect transition="in" filter="fade">
                                      <p:cBhvr>
                                        <p:cTn id="4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fontScale="90000"/>
          </a:bodyPr>
          <a:lstStyle/>
          <a:p>
            <a:pPr algn="ctr"/>
            <a:r>
              <a:rPr lang="ru-RU" dirty="0" smtClean="0">
                <a:latin typeface="+mj-lt"/>
              </a:rPr>
              <a:t>Управление продажами: выяснение потребности</a:t>
            </a:r>
            <a:endParaRPr lang="ru-RU" dirty="0">
              <a:latin typeface="+mj-lt"/>
            </a:endParaRPr>
          </a:p>
        </p:txBody>
      </p:sp>
      <p:sp>
        <p:nvSpPr>
          <p:cNvPr id="3" name="Объект 2"/>
          <p:cNvSpPr>
            <a:spLocks noGrp="1"/>
          </p:cNvSpPr>
          <p:nvPr>
            <p:ph idx="1"/>
          </p:nvPr>
        </p:nvSpPr>
        <p:spPr/>
        <p:txBody>
          <a:bodyPr/>
          <a:lstStyle/>
          <a:p>
            <a:pPr marL="457200" indent="-457200">
              <a:buFont typeface="Arial" pitchFamily="34" charset="0"/>
              <a:buChar char="•"/>
            </a:pPr>
            <a:r>
              <a:rPr lang="ru-RU" dirty="0" smtClean="0">
                <a:latin typeface="+mn-lt"/>
              </a:rPr>
              <a:t>Где хранится документация по клиентам?</a:t>
            </a:r>
          </a:p>
          <a:p>
            <a:pPr marL="457200" indent="-457200">
              <a:buFont typeface="Arial" pitchFamily="34" charset="0"/>
              <a:buChar char="•"/>
            </a:pPr>
            <a:r>
              <a:rPr lang="ru-RU" dirty="0" smtClean="0">
                <a:latin typeface="+mn-lt"/>
              </a:rPr>
              <a:t>Как контролируется исполнение поручений?</a:t>
            </a:r>
          </a:p>
          <a:p>
            <a:pPr marL="457200" indent="-457200">
              <a:buFont typeface="Arial" pitchFamily="34" charset="0"/>
              <a:buChar char="•"/>
            </a:pPr>
            <a:r>
              <a:rPr lang="ru-RU" dirty="0" smtClean="0">
                <a:latin typeface="+mn-lt"/>
              </a:rPr>
              <a:t>Что используется в качестве инструмента отчетности?</a:t>
            </a:r>
          </a:p>
          <a:p>
            <a:pPr marL="457200" indent="-457200">
              <a:buFont typeface="Arial" pitchFamily="34" charset="0"/>
              <a:buChar char="•"/>
            </a:pPr>
            <a:r>
              <a:rPr lang="ru-RU" dirty="0" smtClean="0">
                <a:latin typeface="+mn-lt"/>
              </a:rPr>
              <a:t>Есть ли формальные критерии поощрения сотрудников или взыскания с них</a:t>
            </a:r>
            <a:endParaRPr lang="ru-RU" dirty="0">
              <a:latin typeface="+mn-lt"/>
            </a:endParaRPr>
          </a:p>
        </p:txBody>
      </p:sp>
    </p:spTree>
    <p:extLst>
      <p:ext uri="{BB962C8B-B14F-4D97-AF65-F5344CB8AC3E}">
        <p14:creationId xmlns:p14="http://schemas.microsoft.com/office/powerpoint/2010/main" val="278404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fontScale="90000"/>
          </a:bodyPr>
          <a:lstStyle/>
          <a:p>
            <a:pPr algn="ctr"/>
            <a:r>
              <a:rPr lang="ru-RU" dirty="0" smtClean="0">
                <a:latin typeface="+mj-lt"/>
              </a:rPr>
              <a:t>Управление продажами: «ваше» решение</a:t>
            </a:r>
            <a:endParaRPr lang="ru-RU" dirty="0">
              <a:latin typeface="+mj-lt"/>
            </a:endParaRPr>
          </a:p>
        </p:txBody>
      </p:sp>
      <p:sp>
        <p:nvSpPr>
          <p:cNvPr id="3" name="Объект 2"/>
          <p:cNvSpPr>
            <a:spLocks noGrp="1"/>
          </p:cNvSpPr>
          <p:nvPr>
            <p:ph idx="1"/>
          </p:nvPr>
        </p:nvSpPr>
        <p:spPr>
          <a:xfrm>
            <a:off x="228600" y="1981200"/>
            <a:ext cx="3886200" cy="4144963"/>
          </a:xfrm>
        </p:spPr>
        <p:txBody>
          <a:bodyPr>
            <a:normAutofit/>
          </a:bodyPr>
          <a:lstStyle/>
          <a:p>
            <a:pPr marL="457200" indent="-457200">
              <a:buFont typeface="Arial" pitchFamily="34" charset="0"/>
              <a:buChar char="•"/>
            </a:pPr>
            <a:r>
              <a:rPr lang="ru-RU" sz="2400" dirty="0" smtClean="0">
                <a:latin typeface="+mn-lt"/>
              </a:rPr>
              <a:t>Типовые процессы подготовки документов для клиентов</a:t>
            </a:r>
          </a:p>
          <a:p>
            <a:pPr marL="457200" indent="-457200">
              <a:buFont typeface="Arial" pitchFamily="34" charset="0"/>
              <a:buChar char="•"/>
            </a:pPr>
            <a:r>
              <a:rPr lang="ru-RU" sz="2400" dirty="0" smtClean="0">
                <a:latin typeface="+mn-lt"/>
              </a:rPr>
              <a:t>Управление задачами</a:t>
            </a:r>
          </a:p>
          <a:p>
            <a:pPr marL="457200" indent="-457200">
              <a:buFont typeface="Arial" pitchFamily="34" charset="0"/>
              <a:buChar char="•"/>
            </a:pPr>
            <a:r>
              <a:rPr lang="ru-RU" sz="2400" dirty="0" smtClean="0">
                <a:latin typeface="+mn-lt"/>
              </a:rPr>
              <a:t>Хранение истории общения с клиентами</a:t>
            </a:r>
          </a:p>
          <a:p>
            <a:pPr marL="457200" indent="-457200">
              <a:buFont typeface="Arial" pitchFamily="34" charset="0"/>
              <a:buChar char="•"/>
            </a:pPr>
            <a:r>
              <a:rPr lang="ru-RU" sz="2400" dirty="0" smtClean="0">
                <a:latin typeface="+mn-lt"/>
              </a:rPr>
              <a:t>Быстрый сбор отчетности</a:t>
            </a:r>
          </a:p>
          <a:p>
            <a:pPr marL="457200" indent="-457200">
              <a:buFont typeface="Arial" pitchFamily="34" charset="0"/>
              <a:buChar char="•"/>
            </a:pPr>
            <a:r>
              <a:rPr lang="en-US" sz="2400" dirty="0" smtClean="0">
                <a:latin typeface="+mn-lt"/>
              </a:rPr>
              <a:t>Dashboard</a:t>
            </a:r>
            <a:r>
              <a:rPr lang="ru-RU" sz="2400" dirty="0" smtClean="0">
                <a:latin typeface="+mn-lt"/>
              </a:rPr>
              <a:t> эффективности работы каждого сотрудника</a:t>
            </a: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6372" y="1966356"/>
            <a:ext cx="5251428" cy="224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1233" y="3276600"/>
            <a:ext cx="4996566" cy="271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1233" y="3990182"/>
            <a:ext cx="4948019" cy="2348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53000" y="3114644"/>
            <a:ext cx="3819525" cy="3476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44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fade">
                                      <p:cBhvr>
                                        <p:cTn id="37" dur="500"/>
                                        <p:tgtEl>
                                          <p:spTgt spid="409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fade">
                                      <p:cBhvr>
                                        <p:cTn id="42" dur="500"/>
                                        <p:tgtEl>
                                          <p:spTgt spid="409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0"/>
                                        </p:tgtEl>
                                        <p:attrNameLst>
                                          <p:attrName>style.visibility</p:attrName>
                                        </p:attrNameLst>
                                      </p:cBhvr>
                                      <p:to>
                                        <p:strVal val="visible"/>
                                      </p:to>
                                    </p:set>
                                    <p:animEffect transition="in" filter="fade">
                                      <p:cBhvr>
                                        <p:cTn id="4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fontScale="90000"/>
          </a:bodyPr>
          <a:lstStyle/>
          <a:p>
            <a:pPr algn="ctr"/>
            <a:r>
              <a:rPr lang="ru-RU" dirty="0" smtClean="0">
                <a:latin typeface="+mj-lt"/>
              </a:rPr>
              <a:t>Архив документов: выяснение потребности</a:t>
            </a:r>
            <a:endParaRPr lang="ru-RU" dirty="0">
              <a:latin typeface="+mj-lt"/>
            </a:endParaRPr>
          </a:p>
        </p:txBody>
      </p:sp>
      <p:sp>
        <p:nvSpPr>
          <p:cNvPr id="3" name="Объект 2"/>
          <p:cNvSpPr>
            <a:spLocks noGrp="1"/>
          </p:cNvSpPr>
          <p:nvPr>
            <p:ph idx="1"/>
          </p:nvPr>
        </p:nvSpPr>
        <p:spPr/>
        <p:txBody>
          <a:bodyPr/>
          <a:lstStyle/>
          <a:p>
            <a:pPr marL="457200" indent="-457200">
              <a:buFont typeface="Arial" pitchFamily="34" charset="0"/>
              <a:buChar char="•"/>
            </a:pPr>
            <a:r>
              <a:rPr lang="ru-RU" dirty="0" smtClean="0">
                <a:latin typeface="+mn-lt"/>
              </a:rPr>
              <a:t>Знаете ли вы содержимое всех папок на сервере?</a:t>
            </a:r>
          </a:p>
          <a:p>
            <a:pPr marL="457200" indent="-457200">
              <a:buFont typeface="Arial" pitchFamily="34" charset="0"/>
              <a:buChar char="•"/>
            </a:pPr>
            <a:r>
              <a:rPr lang="ru-RU" dirty="0" smtClean="0">
                <a:latin typeface="+mn-lt"/>
              </a:rPr>
              <a:t>Придерживаются ли сотрудники правил при сохранении документов?</a:t>
            </a:r>
          </a:p>
          <a:p>
            <a:pPr marL="457200" indent="-457200">
              <a:buFont typeface="Arial" pitchFamily="34" charset="0"/>
              <a:buChar char="•"/>
            </a:pPr>
            <a:r>
              <a:rPr lang="ru-RU" dirty="0" smtClean="0">
                <a:latin typeface="+mn-lt"/>
              </a:rPr>
              <a:t>Можно ли быстро найти документ 3х летней давности?</a:t>
            </a:r>
          </a:p>
          <a:p>
            <a:pPr marL="457200" indent="-457200">
              <a:buFont typeface="Arial" pitchFamily="34" charset="0"/>
              <a:buChar char="•"/>
            </a:pPr>
            <a:r>
              <a:rPr lang="ru-RU" dirty="0" smtClean="0">
                <a:latin typeface="+mn-lt"/>
              </a:rPr>
              <a:t>Нет ли проблемы с длинными именами?</a:t>
            </a:r>
            <a:endParaRPr lang="ru-RU" dirty="0">
              <a:latin typeface="+mn-lt"/>
            </a:endParaRPr>
          </a:p>
        </p:txBody>
      </p:sp>
    </p:spTree>
    <p:extLst>
      <p:ext uri="{BB962C8B-B14F-4D97-AF65-F5344CB8AC3E}">
        <p14:creationId xmlns:p14="http://schemas.microsoft.com/office/powerpoint/2010/main" val="2190852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a:bodyPr>
          <a:lstStyle/>
          <a:p>
            <a:pPr algn="ctr"/>
            <a:r>
              <a:rPr lang="ru-RU" dirty="0" smtClean="0">
                <a:latin typeface="+mj-lt"/>
              </a:rPr>
              <a:t>Архив документов: «ваше» решение</a:t>
            </a:r>
            <a:endParaRPr lang="ru-RU" dirty="0">
              <a:latin typeface="+mj-lt"/>
            </a:endParaRPr>
          </a:p>
        </p:txBody>
      </p:sp>
      <p:sp>
        <p:nvSpPr>
          <p:cNvPr id="3" name="Объект 2"/>
          <p:cNvSpPr>
            <a:spLocks noGrp="1"/>
          </p:cNvSpPr>
          <p:nvPr>
            <p:ph idx="1"/>
          </p:nvPr>
        </p:nvSpPr>
        <p:spPr>
          <a:xfrm>
            <a:off x="228600" y="1981200"/>
            <a:ext cx="3886200" cy="4144963"/>
          </a:xfrm>
        </p:spPr>
        <p:txBody>
          <a:bodyPr>
            <a:normAutofit/>
          </a:bodyPr>
          <a:lstStyle/>
          <a:p>
            <a:pPr marL="457200" indent="-457200">
              <a:buFont typeface="Arial" pitchFamily="34" charset="0"/>
              <a:buChar char="•"/>
            </a:pPr>
            <a:r>
              <a:rPr lang="ru-RU" sz="2400" dirty="0" smtClean="0">
                <a:latin typeface="+mn-lt"/>
              </a:rPr>
              <a:t>Использование карточек документов при сохранении</a:t>
            </a:r>
          </a:p>
          <a:p>
            <a:pPr marL="457200" indent="-457200">
              <a:buFont typeface="Arial" pitchFamily="34" charset="0"/>
              <a:buChar char="•"/>
            </a:pPr>
            <a:r>
              <a:rPr lang="ru-RU" sz="2400" dirty="0" smtClean="0">
                <a:latin typeface="+mn-lt"/>
              </a:rPr>
              <a:t>Корпоративные классификаторы</a:t>
            </a:r>
          </a:p>
          <a:p>
            <a:pPr marL="457200" indent="-457200">
              <a:buFont typeface="Arial" pitchFamily="34" charset="0"/>
              <a:buChar char="•"/>
            </a:pPr>
            <a:r>
              <a:rPr lang="ru-RU" sz="2400" dirty="0" smtClean="0">
                <a:latin typeface="+mn-lt"/>
              </a:rPr>
              <a:t>Поиск</a:t>
            </a:r>
          </a:p>
          <a:p>
            <a:pPr marL="457200" indent="-457200">
              <a:buFont typeface="Arial" pitchFamily="34" charset="0"/>
              <a:buChar char="•"/>
            </a:pPr>
            <a:r>
              <a:rPr lang="ru-RU" sz="2400" dirty="0" smtClean="0">
                <a:latin typeface="+mn-lt"/>
              </a:rPr>
              <a:t>Настройка правил архивации</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981200"/>
            <a:ext cx="4339045"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2972485"/>
            <a:ext cx="2619375" cy="259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2988" y="3276600"/>
            <a:ext cx="4239121" cy="266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1300" y="3200400"/>
            <a:ext cx="4902497" cy="311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59368" y="3581400"/>
            <a:ext cx="5186363" cy="315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459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Effect transition="in" filter="fade">
                                      <p:cBhvr>
                                        <p:cTn id="32" dur="500"/>
                                        <p:tgtEl>
                                          <p:spTgt spid="51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5"/>
                                        </p:tgtEl>
                                        <p:attrNameLst>
                                          <p:attrName>style.visibility</p:attrName>
                                        </p:attrNameLst>
                                      </p:cBhvr>
                                      <p:to>
                                        <p:strVal val="visible"/>
                                      </p:to>
                                    </p:set>
                                    <p:animEffect transition="in" filter="fade">
                                      <p:cBhvr>
                                        <p:cTn id="42" dur="500"/>
                                        <p:tgtEl>
                                          <p:spTgt spid="51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4"/>
                                        </p:tgtEl>
                                        <p:attrNameLst>
                                          <p:attrName>style.visibility</p:attrName>
                                        </p:attrNameLst>
                                      </p:cBhvr>
                                      <p:to>
                                        <p:strVal val="visible"/>
                                      </p:to>
                                    </p:set>
                                    <p:animEffect transition="in" filter="fade">
                                      <p:cBhvr>
                                        <p:cTn id="4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mj-lt"/>
              </a:rPr>
              <a:t>HR-</a:t>
            </a:r>
            <a:r>
              <a:rPr lang="ru-RU" dirty="0" smtClean="0">
                <a:latin typeface="+mj-lt"/>
              </a:rPr>
              <a:t>портал</a:t>
            </a:r>
            <a:endParaRPr lang="ru-RU" dirty="0">
              <a:latin typeface="+mj-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67756395"/>
              </p:ext>
            </p:extLst>
          </p:nvPr>
        </p:nvGraphicFramePr>
        <p:xfrm>
          <a:off x="264199" y="1371600"/>
          <a:ext cx="449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953000" y="1400299"/>
            <a:ext cx="3993711" cy="3546568"/>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892699" y="3730864"/>
            <a:ext cx="4020365" cy="1496469"/>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780781" y="4800600"/>
            <a:ext cx="4201554" cy="1393973"/>
          </a:xfrm>
          <a:prstGeom prst="rect">
            <a:avLst/>
          </a:prstGeom>
          <a:ln>
            <a:noFill/>
          </a:ln>
          <a:effectLst>
            <a:outerShdw blurRad="292100" dist="139700" dir="2700000" algn="tl" rotWithShape="0">
              <a:srgbClr val="333333">
                <a:alpha val="65000"/>
              </a:srgbClr>
            </a:outerShdw>
          </a:effectLst>
        </p:spPr>
      </p:pic>
      <p:pic>
        <p:nvPicPr>
          <p:cNvPr id="10" name="Рисунок 2"/>
          <p:cNvPicPr>
            <a:picLocks noChangeAspect="1" noChangeArrowheads="1"/>
          </p:cNvPicPr>
          <p:nvPr/>
        </p:nvPicPr>
        <p:blipFill rotWithShape="1">
          <a:blip r:embed="rId11">
            <a:extLst>
              <a:ext uri="{28A0092B-C50C-407E-A947-70E740481C1C}">
                <a14:useLocalDpi xmlns:a14="http://schemas.microsoft.com/office/drawing/2010/main" val="0"/>
              </a:ext>
            </a:extLst>
          </a:blip>
          <a:srcRect r="17398"/>
          <a:stretch/>
        </p:blipFill>
        <p:spPr bwMode="auto">
          <a:xfrm>
            <a:off x="4813796" y="3617951"/>
            <a:ext cx="4254004" cy="321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387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17D63FD6-BF89-4A80-90D9-69E715736358}"/>
                                            </p:graphicEl>
                                          </p:spTgt>
                                        </p:tgtEl>
                                        <p:attrNameLst>
                                          <p:attrName>style.visibility</p:attrName>
                                        </p:attrNameLst>
                                      </p:cBhvr>
                                      <p:to>
                                        <p:strVal val="visible"/>
                                      </p:to>
                                    </p:set>
                                    <p:animEffect transition="in" filter="randombar(horizontal)">
                                      <p:cBhvr>
                                        <p:cTn id="7" dur="500"/>
                                        <p:tgtEl>
                                          <p:spTgt spid="4">
                                            <p:graphicEl>
                                              <a:dgm id="{17D63FD6-BF89-4A80-90D9-69E7157363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385A4375-BE2A-4AD4-AB5E-7FADA6B17D5F}"/>
                                            </p:graphicEl>
                                          </p:spTgt>
                                        </p:tgtEl>
                                        <p:attrNameLst>
                                          <p:attrName>style.visibility</p:attrName>
                                        </p:attrNameLst>
                                      </p:cBhvr>
                                      <p:to>
                                        <p:strVal val="visible"/>
                                      </p:to>
                                    </p:set>
                                    <p:animEffect transition="in" filter="randombar(horizontal)">
                                      <p:cBhvr>
                                        <p:cTn id="12" dur="500"/>
                                        <p:tgtEl>
                                          <p:spTgt spid="4">
                                            <p:graphicEl>
                                              <a:dgm id="{385A4375-BE2A-4AD4-AB5E-7FADA6B17D5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F96FAE9E-FB96-42D1-B388-9D6E6E232A7B}"/>
                                            </p:graphicEl>
                                          </p:spTgt>
                                        </p:tgtEl>
                                        <p:attrNameLst>
                                          <p:attrName>style.visibility</p:attrName>
                                        </p:attrNameLst>
                                      </p:cBhvr>
                                      <p:to>
                                        <p:strVal val="visible"/>
                                      </p:to>
                                    </p:set>
                                    <p:animEffect transition="in" filter="randombar(horizontal)">
                                      <p:cBhvr>
                                        <p:cTn id="17" dur="500"/>
                                        <p:tgtEl>
                                          <p:spTgt spid="4">
                                            <p:graphicEl>
                                              <a:dgm id="{F96FAE9E-FB96-42D1-B388-9D6E6E232A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graphicEl>
                                              <a:dgm id="{E56198E7-0992-4145-987A-28C778233D90}"/>
                                            </p:graphicEl>
                                          </p:spTgt>
                                        </p:tgtEl>
                                        <p:attrNameLst>
                                          <p:attrName>style.visibility</p:attrName>
                                        </p:attrNameLst>
                                      </p:cBhvr>
                                      <p:to>
                                        <p:strVal val="visible"/>
                                      </p:to>
                                    </p:set>
                                    <p:animEffect transition="in" filter="randombar(horizontal)">
                                      <p:cBhvr>
                                        <p:cTn id="22" dur="500"/>
                                        <p:tgtEl>
                                          <p:spTgt spid="4">
                                            <p:graphicEl>
                                              <a:dgm id="{E56198E7-0992-4145-987A-28C778233D9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28599" y="5184449"/>
            <a:ext cx="8763001" cy="1978351"/>
          </a:xfrm>
          <a:prstGeom prst="rect">
            <a:avLst/>
          </a:prstGeom>
          <a:gradFill flip="none" rotWithShape="1">
            <a:gsLst>
              <a:gs pos="0">
                <a:schemeClr val="bg1">
                  <a:alpha val="46000"/>
                </a:schemeClr>
              </a:gs>
              <a:gs pos="4000">
                <a:schemeClr val="bg1">
                  <a:alpha val="45000"/>
                </a:schemeClr>
              </a:gs>
              <a:gs pos="100000">
                <a:srgbClr val="181CC7">
                  <a:alpha val="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a:xfrm>
            <a:off x="228600" y="2362200"/>
            <a:ext cx="8763000" cy="2743200"/>
          </a:xfrm>
          <a:prstGeom prst="rect">
            <a:avLst/>
          </a:prstGeom>
          <a:gradFill flip="none" rotWithShape="1">
            <a:gsLst>
              <a:gs pos="5000">
                <a:schemeClr val="bg1"/>
              </a:gs>
              <a:gs pos="23000">
                <a:schemeClr val="bg1"/>
              </a:gs>
              <a:gs pos="91000">
                <a:schemeClr val="bg1">
                  <a:alpha val="68000"/>
                </a:schemeClr>
              </a:gs>
              <a:gs pos="100000">
                <a:schemeClr val="tx1"/>
              </a:gs>
            </a:gsLst>
            <a:lin ang="15600000" scaled="0"/>
            <a:tileRect/>
          </a:gradFill>
          <a:ln w="3175">
            <a:solidFill>
              <a:schemeClr val="tx1">
                <a:alpha val="39000"/>
              </a:schemeClr>
            </a:solidFill>
            <a:headEnd type="none" w="med" len="med"/>
            <a:tailEnd type="none" w="med" len="med"/>
          </a:ln>
          <a:effectLst>
            <a:glow rad="63500">
              <a:schemeClr val="accent5">
                <a:satMod val="175000"/>
                <a:alpha val="40000"/>
              </a:schemeClr>
            </a:glow>
            <a:reflection blurRad="6350" stA="50000" endA="300" endPos="38500" dist="50800" dir="5400000" sy="-100000" algn="bl" rotWithShape="0"/>
          </a:effectLst>
        </p:spPr>
        <p:style>
          <a:lnRef idx="2">
            <a:schemeClr val="accent6"/>
          </a:lnRef>
          <a:fillRef idx="1">
            <a:schemeClr val="lt1"/>
          </a:fillRef>
          <a:effectRef idx="0">
            <a:schemeClr val="accent6"/>
          </a:effectRef>
          <a:fontRef idx="minor">
            <a:schemeClr val="dk1"/>
          </a:fontRef>
        </p:style>
      </p:sp>
      <p:sp>
        <p:nvSpPr>
          <p:cNvPr id="2" name="Title 1"/>
          <p:cNvSpPr>
            <a:spLocks noGrp="1"/>
          </p:cNvSpPr>
          <p:nvPr>
            <p:ph type="title"/>
          </p:nvPr>
        </p:nvSpPr>
        <p:spPr>
          <a:xfrm>
            <a:off x="381000" y="228600"/>
            <a:ext cx="8382000" cy="443198"/>
          </a:xfrm>
        </p:spPr>
        <p:txBody>
          <a:bodyPr/>
          <a:lstStyle/>
          <a:p>
            <a:r>
              <a:rPr lang="ru-RU" sz="3200" dirty="0" smtClean="0"/>
              <a:t>Лицензии</a:t>
            </a:r>
            <a:r>
              <a:rPr lang="en-US" sz="3200" dirty="0" smtClean="0"/>
              <a:t>: Enterprise, Standard and Foundation</a:t>
            </a:r>
            <a:endParaRPr lang="en-US" sz="3200" dirty="0"/>
          </a:p>
        </p:txBody>
      </p:sp>
      <p:graphicFrame>
        <p:nvGraphicFramePr>
          <p:cNvPr id="16" name="Table 15"/>
          <p:cNvGraphicFramePr>
            <a:graphicFrameLocks noGrp="1"/>
          </p:cNvGraphicFramePr>
          <p:nvPr>
            <p:extLst>
              <p:ext uri="{D42A27DB-BD31-4B8C-83A1-F6EECF244321}">
                <p14:modId xmlns:p14="http://schemas.microsoft.com/office/powerpoint/2010/main" val="1920795326"/>
              </p:ext>
            </p:extLst>
          </p:nvPr>
        </p:nvGraphicFramePr>
        <p:xfrm>
          <a:off x="228601" y="2362200"/>
          <a:ext cx="8762999" cy="2743199"/>
        </p:xfrm>
        <a:graphic>
          <a:graphicData uri="http://schemas.openxmlformats.org/drawingml/2006/table">
            <a:tbl>
              <a:tblPr firstRow="1" bandRow="1">
                <a:tableStyleId>{2D5ABB26-0587-4C30-8999-92F81FD0307C}</a:tableStyleId>
              </a:tblPr>
              <a:tblGrid>
                <a:gridCol w="1790700"/>
                <a:gridCol w="700709"/>
                <a:gridCol w="778565"/>
                <a:gridCol w="692425"/>
                <a:gridCol w="762000"/>
                <a:gridCol w="762000"/>
                <a:gridCol w="685800"/>
                <a:gridCol w="2590800"/>
              </a:tblGrid>
              <a:tr h="872836">
                <a:tc>
                  <a:txBody>
                    <a:bodyPr/>
                    <a:lstStyle/>
                    <a:p>
                      <a:r>
                        <a:rPr lang="en-US" b="1" baseline="0" dirty="0" smtClean="0">
                          <a:gradFill>
                            <a:gsLst>
                              <a:gs pos="0">
                                <a:schemeClr val="tx1"/>
                              </a:gs>
                              <a:gs pos="50000">
                                <a:schemeClr val="tx1"/>
                              </a:gs>
                            </a:gsLst>
                            <a:lin ang="5400000" scaled="0"/>
                          </a:gradFill>
                        </a:rPr>
                        <a:t>SharePoint Enterprise 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itchFamily="34" charset="0"/>
                        <a:buNone/>
                      </a:pPr>
                      <a:r>
                        <a:rPr lang="ru-RU" sz="1400" dirty="0" smtClean="0">
                          <a:gradFill>
                            <a:gsLst>
                              <a:gs pos="0">
                                <a:schemeClr val="tx1"/>
                              </a:gs>
                              <a:gs pos="50000">
                                <a:schemeClr val="tx1"/>
                              </a:gs>
                            </a:gsLst>
                            <a:lin ang="5400000" scaled="0"/>
                          </a:gradFill>
                        </a:rPr>
                        <a:t>Полноценные интеграционные сценарии с бизнес-аналитикой</a:t>
                      </a:r>
                      <a:r>
                        <a:rPr lang="ru-RU" sz="1400" baseline="0" dirty="0" smtClean="0">
                          <a:gradFill>
                            <a:gsLst>
                              <a:gs pos="0">
                                <a:schemeClr val="tx1"/>
                              </a:gs>
                              <a:gs pos="50000">
                                <a:schemeClr val="tx1"/>
                              </a:gs>
                            </a:gsLst>
                            <a:lin ang="5400000" scaled="0"/>
                          </a:gradFill>
                        </a:rPr>
                        <a:t> и управлением документами</a:t>
                      </a:r>
                      <a:endParaRPr lang="en-US" sz="1400" dirty="0">
                        <a:gradFill>
                          <a:gsLst>
                            <a:gs pos="0">
                              <a:schemeClr val="tx1"/>
                            </a:gs>
                            <a:gs pos="50000">
                              <a:schemeClr val="tx1"/>
                            </a:gs>
                          </a:gsLst>
                          <a:lin ang="5400000" scaled="0"/>
                        </a:gra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836">
                <a:tc>
                  <a:txBody>
                    <a:bodyPr/>
                    <a:lstStyle/>
                    <a:p>
                      <a:r>
                        <a:rPr lang="en-US" b="1" dirty="0" smtClean="0">
                          <a:gradFill>
                            <a:gsLst>
                              <a:gs pos="0">
                                <a:schemeClr val="tx1"/>
                              </a:gs>
                              <a:gs pos="50000">
                                <a:schemeClr val="tx1"/>
                              </a:gs>
                            </a:gsLst>
                            <a:lin ang="5400000" scaled="0"/>
                          </a:gradFill>
                        </a:rPr>
                        <a:t>SharePoint</a:t>
                      </a:r>
                      <a:r>
                        <a:rPr lang="en-US" b="1" baseline="0" dirty="0" smtClean="0">
                          <a:gradFill>
                            <a:gsLst>
                              <a:gs pos="0">
                                <a:schemeClr val="tx1"/>
                              </a:gs>
                              <a:gs pos="50000">
                                <a:schemeClr val="tx1"/>
                              </a:gs>
                            </a:gsLst>
                            <a:lin ang="5400000" scaled="0"/>
                          </a:gradFill>
                        </a:rPr>
                        <a:t> </a:t>
                      </a:r>
                      <a:r>
                        <a:rPr lang="en-US" b="1" dirty="0" smtClean="0">
                          <a:gradFill>
                            <a:gsLst>
                              <a:gs pos="0">
                                <a:schemeClr val="tx1"/>
                              </a:gs>
                              <a:gs pos="50000">
                                <a:schemeClr val="tx1"/>
                              </a:gs>
                            </a:gsLst>
                            <a:lin ang="5400000" scaled="0"/>
                          </a:gradFill>
                        </a:rPr>
                        <a:t>Standard 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63" rtl="0" eaLnBrk="1" fontAlgn="auto" latinLnBrk="0" hangingPunct="1">
                        <a:lnSpc>
                          <a:spcPct val="100000"/>
                        </a:lnSpc>
                        <a:spcBef>
                          <a:spcPts val="0"/>
                        </a:spcBef>
                        <a:spcAft>
                          <a:spcPts val="0"/>
                        </a:spcAft>
                        <a:buClrTx/>
                        <a:buSzTx/>
                        <a:buFont typeface="Arial" pitchFamily="34" charset="0"/>
                        <a:buNone/>
                        <a:tabLst/>
                        <a:defRPr/>
                      </a:pPr>
                      <a:r>
                        <a:rPr kumimoji="0" lang="ru-RU" sz="1400" b="0" i="0" u="none" strike="noStrike" kern="1200" cap="none" spc="0" normalizeH="0" baseline="0" noProof="0" dirty="0" smtClean="0">
                          <a:ln>
                            <a:noFill/>
                          </a:ln>
                          <a:gradFill>
                            <a:gsLst>
                              <a:gs pos="0">
                                <a:schemeClr val="tx1"/>
                              </a:gs>
                              <a:gs pos="50000">
                                <a:schemeClr val="tx1"/>
                              </a:gs>
                            </a:gsLst>
                            <a:lin ang="5400000" scaled="0"/>
                          </a:gradFill>
                          <a:effectLst/>
                          <a:uLnTx/>
                          <a:uFillTx/>
                          <a:latin typeface="+mn-lt"/>
                          <a:ea typeface="+mn-ea"/>
                          <a:cs typeface="+mn-cs"/>
                        </a:rPr>
                        <a:t>Корпоративные сайты и управление документооборотом</a:t>
                      </a:r>
                      <a:endParaRPr kumimoji="0" lang="en-US" sz="1400" b="0" i="0" u="none" strike="noStrike" kern="1200" cap="none" spc="0" normalizeH="0" baseline="0" noProof="0" dirty="0" smtClean="0">
                        <a:ln>
                          <a:noFill/>
                        </a:ln>
                        <a:gradFill>
                          <a:gsLst>
                            <a:gs pos="0">
                              <a:schemeClr val="tx1"/>
                            </a:gs>
                            <a:gs pos="50000">
                              <a:schemeClr val="tx1"/>
                            </a:gs>
                          </a:gsLst>
                          <a:lin ang="5400000" scaled="0"/>
                        </a:gra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7527">
                <a:tc>
                  <a:txBody>
                    <a:bodyPr/>
                    <a:lstStyle/>
                    <a:p>
                      <a:r>
                        <a:rPr lang="en-US" b="1" dirty="0" smtClean="0">
                          <a:gradFill>
                            <a:gsLst>
                              <a:gs pos="0">
                                <a:schemeClr val="tx1"/>
                              </a:gs>
                              <a:gs pos="50000">
                                <a:schemeClr val="tx1"/>
                              </a:gs>
                            </a:gsLst>
                            <a:lin ang="5400000" scaled="0"/>
                          </a:gradFill>
                        </a:rPr>
                        <a:t>SharePoint</a:t>
                      </a:r>
                      <a:r>
                        <a:rPr lang="en-US" b="1" baseline="0" dirty="0" smtClean="0">
                          <a:gradFill>
                            <a:gsLst>
                              <a:gs pos="0">
                                <a:schemeClr val="tx1"/>
                              </a:gs>
                              <a:gs pos="50000">
                                <a:schemeClr val="tx1"/>
                              </a:gs>
                            </a:gsLst>
                            <a:lin ang="5400000" scaled="0"/>
                          </a:gradFill>
                        </a:rPr>
                        <a:t> </a:t>
                      </a:r>
                      <a:r>
                        <a:rPr lang="en-US" b="1" dirty="0" smtClean="0">
                          <a:gradFill>
                            <a:gsLst>
                              <a:gs pos="0">
                                <a:schemeClr val="tx1"/>
                              </a:gs>
                              <a:gs pos="50000">
                                <a:schemeClr val="tx1"/>
                              </a:gs>
                            </a:gsLst>
                            <a:lin ang="5400000" scaled="0"/>
                          </a:gradFill>
                        </a:rPr>
                        <a:t>Foundation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gradFill>
                          <a:gsLst>
                            <a:gs pos="0">
                              <a:schemeClr val="tx1"/>
                            </a:gs>
                            <a:gs pos="50000">
                              <a:schemeClr val="tx1"/>
                            </a:gs>
                          </a:gsLst>
                          <a:lin ang="5400000" scaled="0"/>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63" rtl="0" eaLnBrk="1" fontAlgn="auto" latinLnBrk="0" hangingPunct="1">
                        <a:lnSpc>
                          <a:spcPct val="100000"/>
                        </a:lnSpc>
                        <a:spcBef>
                          <a:spcPts val="0"/>
                        </a:spcBef>
                        <a:spcAft>
                          <a:spcPts val="0"/>
                        </a:spcAft>
                        <a:buClrTx/>
                        <a:buSzTx/>
                        <a:buFont typeface="Arial" pitchFamily="34" charset="0"/>
                        <a:buNone/>
                        <a:tabLst/>
                        <a:defRPr/>
                      </a:pPr>
                      <a:r>
                        <a:rPr kumimoji="0" lang="ru-RU" sz="1400" b="0" i="0" u="none" strike="noStrike" kern="1200" cap="none" spc="0" normalizeH="0" baseline="0" noProof="0" dirty="0" smtClean="0">
                          <a:ln>
                            <a:noFill/>
                          </a:ln>
                          <a:gradFill>
                            <a:gsLst>
                              <a:gs pos="0">
                                <a:schemeClr val="tx1"/>
                              </a:gs>
                              <a:gs pos="50000">
                                <a:schemeClr val="tx1"/>
                              </a:gs>
                            </a:gsLst>
                            <a:lin ang="5400000" scaled="0"/>
                          </a:gradFill>
                          <a:effectLst/>
                          <a:uLnTx/>
                          <a:uFillTx/>
                          <a:latin typeface="+mn-lt"/>
                          <a:ea typeface="+mn-ea"/>
                          <a:cs typeface="+mn-cs"/>
                        </a:rPr>
                        <a:t>Базовый портал для хранения корпоративной информации</a:t>
                      </a:r>
                      <a:endParaRPr kumimoji="0" lang="en-US" sz="1400" b="0" i="0" u="none" strike="noStrike" kern="1200" cap="none" spc="0" normalizeH="0" baseline="0" noProof="0" dirty="0" smtClean="0">
                        <a:ln>
                          <a:noFill/>
                        </a:ln>
                        <a:gradFill>
                          <a:gsLst>
                            <a:gs pos="0">
                              <a:schemeClr val="tx1"/>
                            </a:gs>
                            <a:gs pos="50000">
                              <a:schemeClr val="tx1"/>
                            </a:gs>
                          </a:gsLst>
                          <a:lin ang="5400000" scaled="0"/>
                        </a:gra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Pie 17"/>
          <p:cNvSpPr/>
          <p:nvPr/>
        </p:nvSpPr>
        <p:spPr bwMode="auto">
          <a:xfrm>
            <a:off x="2136075" y="4419600"/>
            <a:ext cx="457200" cy="457200"/>
          </a:xfrm>
          <a:prstGeom prst="pie">
            <a:avLst>
              <a:gd name="adj1" fmla="val 5351141"/>
              <a:gd name="adj2" fmla="val 1626550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19" name="Pie 18"/>
          <p:cNvSpPr/>
          <p:nvPr/>
        </p:nvSpPr>
        <p:spPr bwMode="auto">
          <a:xfrm>
            <a:off x="4381500" y="4419600"/>
            <a:ext cx="457200" cy="457200"/>
          </a:xfrm>
          <a:prstGeom prst="pie">
            <a:avLst>
              <a:gd name="adj1" fmla="val 5351141"/>
              <a:gd name="adj2" fmla="val 1088290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0" name="Oval 19"/>
          <p:cNvSpPr/>
          <p:nvPr/>
        </p:nvSpPr>
        <p:spPr bwMode="auto">
          <a:xfrm>
            <a:off x="2921825" y="259080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1" name="Oval 20"/>
          <p:cNvSpPr/>
          <p:nvPr/>
        </p:nvSpPr>
        <p:spPr bwMode="auto">
          <a:xfrm>
            <a:off x="2136075" y="259080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2" name="Oval 21"/>
          <p:cNvSpPr/>
          <p:nvPr/>
        </p:nvSpPr>
        <p:spPr bwMode="auto">
          <a:xfrm>
            <a:off x="3619500" y="259080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3" name="Oval 22"/>
          <p:cNvSpPr/>
          <p:nvPr/>
        </p:nvSpPr>
        <p:spPr bwMode="auto">
          <a:xfrm>
            <a:off x="4381500" y="259080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4" name="Oval 23"/>
          <p:cNvSpPr/>
          <p:nvPr/>
        </p:nvSpPr>
        <p:spPr bwMode="auto">
          <a:xfrm>
            <a:off x="5141025" y="259080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5" name="Oval 24"/>
          <p:cNvSpPr/>
          <p:nvPr/>
        </p:nvSpPr>
        <p:spPr bwMode="auto">
          <a:xfrm>
            <a:off x="5853050" y="259080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6" name="Oval 25"/>
          <p:cNvSpPr/>
          <p:nvPr/>
        </p:nvSpPr>
        <p:spPr bwMode="auto">
          <a:xfrm>
            <a:off x="2136075" y="350520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7" name="Oval 26"/>
          <p:cNvSpPr/>
          <p:nvPr/>
        </p:nvSpPr>
        <p:spPr bwMode="auto">
          <a:xfrm>
            <a:off x="2921825" y="350520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8" name="Pie 27"/>
          <p:cNvSpPr/>
          <p:nvPr/>
        </p:nvSpPr>
        <p:spPr bwMode="auto">
          <a:xfrm>
            <a:off x="2921825" y="4419600"/>
            <a:ext cx="457200" cy="457200"/>
          </a:xfrm>
          <a:prstGeom prst="pie">
            <a:avLst>
              <a:gd name="adj1" fmla="val 5351141"/>
              <a:gd name="adj2" fmla="val 1626550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9" name="Pie 28"/>
          <p:cNvSpPr/>
          <p:nvPr/>
        </p:nvSpPr>
        <p:spPr bwMode="auto">
          <a:xfrm>
            <a:off x="5853050" y="3505200"/>
            <a:ext cx="457200" cy="457200"/>
          </a:xfrm>
          <a:prstGeom prst="pie">
            <a:avLst>
              <a:gd name="adj1" fmla="val 5351141"/>
              <a:gd name="adj2" fmla="val 1626550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1" name="Pie 30"/>
          <p:cNvSpPr/>
          <p:nvPr/>
        </p:nvSpPr>
        <p:spPr bwMode="auto">
          <a:xfrm>
            <a:off x="4381500" y="3505200"/>
            <a:ext cx="457200" cy="457200"/>
          </a:xfrm>
          <a:prstGeom prst="pie">
            <a:avLst>
              <a:gd name="adj1" fmla="val 5351141"/>
              <a:gd name="adj2" fmla="val 1626550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2" name="Oval 31"/>
          <p:cNvSpPr/>
          <p:nvPr/>
        </p:nvSpPr>
        <p:spPr bwMode="auto">
          <a:xfrm>
            <a:off x="3619500" y="3505200"/>
            <a:ext cx="457200" cy="457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3" name="Pie 32"/>
          <p:cNvSpPr/>
          <p:nvPr/>
        </p:nvSpPr>
        <p:spPr bwMode="auto">
          <a:xfrm>
            <a:off x="3619500" y="4419600"/>
            <a:ext cx="457200" cy="457200"/>
          </a:xfrm>
          <a:prstGeom prst="pie">
            <a:avLst>
              <a:gd name="adj1" fmla="val 5351141"/>
              <a:gd name="adj2" fmla="val 1626550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4" name="Pie 33"/>
          <p:cNvSpPr/>
          <p:nvPr/>
        </p:nvSpPr>
        <p:spPr bwMode="auto">
          <a:xfrm>
            <a:off x="5853050" y="4419600"/>
            <a:ext cx="457200" cy="457200"/>
          </a:xfrm>
          <a:prstGeom prst="pie">
            <a:avLst>
              <a:gd name="adj1" fmla="val 5351141"/>
              <a:gd name="adj2" fmla="val 1088290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9" name="Rounded Rectangle 8"/>
          <p:cNvSpPr/>
          <p:nvPr/>
        </p:nvSpPr>
        <p:spPr bwMode="auto">
          <a:xfrm rot="18477320">
            <a:off x="1760337" y="1447065"/>
            <a:ext cx="1554480" cy="468702"/>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ru-RU" dirty="0" smtClean="0">
                <a:gradFill>
                  <a:gsLst>
                    <a:gs pos="0">
                      <a:srgbClr val="FFFFFF"/>
                    </a:gs>
                    <a:gs pos="100000">
                      <a:srgbClr val="FFFFFF"/>
                    </a:gs>
                  </a:gsLst>
                  <a:lin ang="5400000" scaled="0"/>
                </a:gradFill>
              </a:rPr>
              <a:t>Сайты</a:t>
            </a:r>
            <a:endParaRPr lang="en-US" dirty="0" smtClean="0">
              <a:gradFill>
                <a:gsLst>
                  <a:gs pos="0">
                    <a:srgbClr val="FFFFFF"/>
                  </a:gs>
                  <a:gs pos="100000">
                    <a:srgbClr val="FFFFFF"/>
                  </a:gs>
                </a:gsLst>
                <a:lin ang="5400000" scaled="0"/>
              </a:gradFill>
            </a:endParaRPr>
          </a:p>
        </p:txBody>
      </p:sp>
      <p:sp>
        <p:nvSpPr>
          <p:cNvPr id="11" name="Rounded Rectangle 10"/>
          <p:cNvSpPr/>
          <p:nvPr/>
        </p:nvSpPr>
        <p:spPr bwMode="auto">
          <a:xfrm rot="18477320">
            <a:off x="2507097" y="1447065"/>
            <a:ext cx="1554480" cy="468702"/>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ru-RU" dirty="0" smtClean="0">
                <a:gradFill>
                  <a:gsLst>
                    <a:gs pos="0">
                      <a:srgbClr val="FFFFFF"/>
                    </a:gs>
                    <a:gs pos="100000">
                      <a:srgbClr val="FFFFFF"/>
                    </a:gs>
                  </a:gsLst>
                  <a:lin ang="5400000" scaled="0"/>
                </a:gradFill>
              </a:rPr>
              <a:t>Сообщества</a:t>
            </a:r>
            <a:endParaRPr lang="en-US" dirty="0" smtClean="0">
              <a:gradFill>
                <a:gsLst>
                  <a:gs pos="0">
                    <a:srgbClr val="FFFFFF"/>
                  </a:gs>
                  <a:gs pos="100000">
                    <a:srgbClr val="FFFFFF"/>
                  </a:gs>
                </a:gsLst>
                <a:lin ang="5400000" scaled="0"/>
              </a:gradFill>
            </a:endParaRPr>
          </a:p>
        </p:txBody>
      </p:sp>
      <p:sp>
        <p:nvSpPr>
          <p:cNvPr id="12" name="Rounded Rectangle 11"/>
          <p:cNvSpPr/>
          <p:nvPr/>
        </p:nvSpPr>
        <p:spPr bwMode="auto">
          <a:xfrm rot="18477320">
            <a:off x="3253857" y="1447065"/>
            <a:ext cx="1554480" cy="468702"/>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ru-RU" dirty="0" smtClean="0">
                <a:gradFill>
                  <a:gsLst>
                    <a:gs pos="0">
                      <a:srgbClr val="FFFFFF"/>
                    </a:gs>
                    <a:gs pos="100000">
                      <a:srgbClr val="FFFFFF"/>
                    </a:gs>
                  </a:gsLst>
                  <a:lin ang="5400000" scaled="0"/>
                </a:gradFill>
              </a:rPr>
              <a:t>Документы</a:t>
            </a:r>
            <a:endParaRPr lang="en-US" dirty="0" smtClean="0">
              <a:gradFill>
                <a:gsLst>
                  <a:gs pos="0">
                    <a:srgbClr val="FFFFFF"/>
                  </a:gs>
                  <a:gs pos="100000">
                    <a:srgbClr val="FFFFFF"/>
                  </a:gs>
                </a:gsLst>
                <a:lin ang="5400000" scaled="0"/>
              </a:gradFill>
            </a:endParaRPr>
          </a:p>
        </p:txBody>
      </p:sp>
      <p:sp>
        <p:nvSpPr>
          <p:cNvPr id="13" name="Rounded Rectangle 12"/>
          <p:cNvSpPr/>
          <p:nvPr/>
        </p:nvSpPr>
        <p:spPr bwMode="auto">
          <a:xfrm rot="18477320">
            <a:off x="4000617" y="1447065"/>
            <a:ext cx="1554480" cy="468702"/>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ru-RU" dirty="0" smtClean="0">
                <a:gradFill>
                  <a:gsLst>
                    <a:gs pos="0">
                      <a:srgbClr val="FFFFFF"/>
                    </a:gs>
                    <a:gs pos="100000">
                      <a:srgbClr val="FFFFFF"/>
                    </a:gs>
                  </a:gsLst>
                  <a:lin ang="5400000" scaled="0"/>
                </a:gradFill>
              </a:rPr>
              <a:t>Поиск</a:t>
            </a:r>
            <a:endParaRPr lang="en-US" dirty="0" smtClean="0">
              <a:gradFill>
                <a:gsLst>
                  <a:gs pos="0">
                    <a:srgbClr val="FFFFFF"/>
                  </a:gs>
                  <a:gs pos="100000">
                    <a:srgbClr val="FFFFFF"/>
                  </a:gs>
                </a:gsLst>
                <a:lin ang="5400000" scaled="0"/>
              </a:gradFill>
            </a:endParaRPr>
          </a:p>
        </p:txBody>
      </p:sp>
      <p:sp>
        <p:nvSpPr>
          <p:cNvPr id="14" name="Rounded Rectangle 13"/>
          <p:cNvSpPr/>
          <p:nvPr/>
        </p:nvSpPr>
        <p:spPr bwMode="auto">
          <a:xfrm rot="18477320">
            <a:off x="4747377" y="1447065"/>
            <a:ext cx="1554480" cy="468702"/>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ru-RU" dirty="0" smtClean="0">
                <a:gradFill>
                  <a:gsLst>
                    <a:gs pos="0">
                      <a:srgbClr val="FFFFFF"/>
                    </a:gs>
                    <a:gs pos="100000">
                      <a:srgbClr val="FFFFFF"/>
                    </a:gs>
                  </a:gsLst>
                  <a:lin ang="5400000" scaled="0"/>
                </a:gradFill>
              </a:rPr>
              <a:t>Бизнес-анализ</a:t>
            </a:r>
            <a:endParaRPr lang="en-US" dirty="0" smtClean="0">
              <a:gradFill>
                <a:gsLst>
                  <a:gs pos="0">
                    <a:srgbClr val="FFFFFF"/>
                  </a:gs>
                  <a:gs pos="100000">
                    <a:srgbClr val="FFFFFF"/>
                  </a:gs>
                </a:gsLst>
                <a:lin ang="5400000" scaled="0"/>
              </a:gradFill>
            </a:endParaRPr>
          </a:p>
        </p:txBody>
      </p:sp>
      <p:sp>
        <p:nvSpPr>
          <p:cNvPr id="15" name="Rounded Rectangle 14"/>
          <p:cNvSpPr/>
          <p:nvPr/>
        </p:nvSpPr>
        <p:spPr bwMode="auto">
          <a:xfrm rot="18477320">
            <a:off x="5494137" y="1447065"/>
            <a:ext cx="1554480" cy="468702"/>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ru-RU" dirty="0" smtClean="0">
                <a:gradFill>
                  <a:gsLst>
                    <a:gs pos="0">
                      <a:srgbClr val="FFFFFF"/>
                    </a:gs>
                    <a:gs pos="100000">
                      <a:srgbClr val="FFFFFF"/>
                    </a:gs>
                  </a:gsLst>
                  <a:lin ang="5400000" scaled="0"/>
                </a:gradFill>
              </a:rPr>
              <a:t>Интеграция</a:t>
            </a:r>
            <a:endParaRPr lang="en-US"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162885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mj-lt"/>
              </a:rPr>
              <a:t>Содержание</a:t>
            </a:r>
            <a:endParaRPr lang="ru-RU" dirty="0">
              <a:latin typeface="+mj-lt"/>
            </a:endParaRPr>
          </a:p>
        </p:txBody>
      </p:sp>
      <p:sp>
        <p:nvSpPr>
          <p:cNvPr id="3" name="Объект 2"/>
          <p:cNvSpPr>
            <a:spLocks noGrp="1"/>
          </p:cNvSpPr>
          <p:nvPr>
            <p:ph idx="1"/>
          </p:nvPr>
        </p:nvSpPr>
        <p:spPr/>
        <p:txBody>
          <a:bodyPr>
            <a:normAutofit/>
          </a:bodyPr>
          <a:lstStyle/>
          <a:p>
            <a:pPr marL="457200" indent="-457200">
              <a:buClr>
                <a:srgbClr val="FE5815"/>
              </a:buClr>
              <a:buFont typeface="Wingdings" pitchFamily="2" charset="2"/>
              <a:buChar char="Ø"/>
            </a:pPr>
            <a:r>
              <a:rPr lang="ru-RU" dirty="0" smtClean="0">
                <a:latin typeface="+mn-lt"/>
              </a:rPr>
              <a:t>Что такое портал</a:t>
            </a:r>
            <a:endParaRPr lang="ru-RU" dirty="0">
              <a:latin typeface="+mn-lt"/>
            </a:endParaRPr>
          </a:p>
          <a:p>
            <a:pPr marL="457200" indent="-457200">
              <a:buClr>
                <a:srgbClr val="FE5815"/>
              </a:buClr>
              <a:buFont typeface="Wingdings" pitchFamily="2" charset="2"/>
              <a:buChar char="Ø"/>
            </a:pPr>
            <a:r>
              <a:rPr lang="ru-RU" dirty="0" smtClean="0">
                <a:latin typeface="+mn-lt"/>
              </a:rPr>
              <a:t>Как выбрать персональный сценарий внедрения</a:t>
            </a:r>
            <a:endParaRPr lang="ru-RU" dirty="0">
              <a:latin typeface="+mn-lt"/>
            </a:endParaRPr>
          </a:p>
          <a:p>
            <a:pPr marL="457200" indent="-457200">
              <a:buClr>
                <a:srgbClr val="FE5815"/>
              </a:buClr>
              <a:buFont typeface="Wingdings" pitchFamily="2" charset="2"/>
              <a:buChar char="Ø"/>
            </a:pPr>
            <a:r>
              <a:rPr lang="ru-RU" dirty="0" smtClean="0">
                <a:latin typeface="+mn-lt"/>
              </a:rPr>
              <a:t>Сценарии и функциональность</a:t>
            </a:r>
            <a:endParaRPr lang="ru-RU" dirty="0">
              <a:latin typeface="+mn-lt"/>
            </a:endParaRPr>
          </a:p>
          <a:p>
            <a:pPr marL="457200" indent="-457200">
              <a:buClr>
                <a:srgbClr val="FE5815"/>
              </a:buClr>
              <a:buFont typeface="Wingdings" pitchFamily="2" charset="2"/>
              <a:buChar char="Ø"/>
            </a:pPr>
            <a:r>
              <a:rPr lang="ru-RU" dirty="0" smtClean="0">
                <a:latin typeface="+mn-lt"/>
              </a:rPr>
              <a:t>Примеры внедрения</a:t>
            </a:r>
            <a:endParaRPr lang="ru-RU" dirty="0">
              <a:latin typeface="+mn-lt"/>
            </a:endParaRPr>
          </a:p>
        </p:txBody>
      </p:sp>
    </p:spTree>
    <p:extLst>
      <p:ext uri="{BB962C8B-B14F-4D97-AF65-F5344CB8AC3E}">
        <p14:creationId xmlns:p14="http://schemas.microsoft.com/office/powerpoint/2010/main" val="6763185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mj-lt"/>
              </a:rPr>
              <a:t>Преимущества перед сторонними системами</a:t>
            </a:r>
            <a:endParaRPr lang="ru-RU" sz="3200" dirty="0">
              <a:latin typeface="+mj-lt"/>
            </a:endParaRPr>
          </a:p>
        </p:txBody>
      </p:sp>
      <p:sp>
        <p:nvSpPr>
          <p:cNvPr id="3" name="Объект 2"/>
          <p:cNvSpPr>
            <a:spLocks noGrp="1"/>
          </p:cNvSpPr>
          <p:nvPr>
            <p:ph idx="1"/>
          </p:nvPr>
        </p:nvSpPr>
        <p:spPr>
          <a:xfrm>
            <a:off x="457200" y="1447800"/>
            <a:ext cx="8229600" cy="4678363"/>
          </a:xfrm>
        </p:spPr>
        <p:txBody>
          <a:bodyPr>
            <a:normAutofit fontScale="92500" lnSpcReduction="20000"/>
          </a:bodyPr>
          <a:lstStyle/>
          <a:p>
            <a:pPr marL="457200" indent="-457200">
              <a:buClr>
                <a:srgbClr val="FE5815"/>
              </a:buClr>
              <a:buFont typeface="Wingdings" pitchFamily="2" charset="2"/>
              <a:buChar char="Ø"/>
            </a:pPr>
            <a:r>
              <a:rPr lang="ru-RU" dirty="0" smtClean="0">
                <a:latin typeface="+mn-lt"/>
              </a:rPr>
              <a:t>Документооборот не выходя из  </a:t>
            </a:r>
            <a:r>
              <a:rPr lang="en-US" dirty="0" smtClean="0">
                <a:latin typeface="+mn-lt"/>
              </a:rPr>
              <a:t>Office</a:t>
            </a:r>
          </a:p>
          <a:p>
            <a:pPr marL="1200150" lvl="1" indent="-457200">
              <a:buClr>
                <a:srgbClr val="FE5815"/>
              </a:buClr>
              <a:buFont typeface="Wingdings" pitchFamily="2" charset="2"/>
              <a:buChar char="Ø"/>
            </a:pPr>
            <a:r>
              <a:rPr lang="ru-RU" dirty="0" smtClean="0"/>
              <a:t>Пользователи не учатся работать с новым интерфейсом</a:t>
            </a:r>
            <a:endParaRPr lang="en-US" dirty="0" smtClean="0">
              <a:latin typeface="+mn-lt"/>
            </a:endParaRPr>
          </a:p>
          <a:p>
            <a:pPr marL="457200" indent="-457200">
              <a:buClr>
                <a:srgbClr val="FE5815"/>
              </a:buClr>
              <a:buFont typeface="Wingdings" pitchFamily="2" charset="2"/>
              <a:buChar char="Ø"/>
            </a:pPr>
            <a:r>
              <a:rPr lang="ru-RU" dirty="0" smtClean="0">
                <a:latin typeface="+mn-lt"/>
              </a:rPr>
              <a:t>Защита данных с помощью </a:t>
            </a:r>
            <a:r>
              <a:rPr lang="en-US" dirty="0" smtClean="0">
                <a:latin typeface="+mn-lt"/>
              </a:rPr>
              <a:t>RMS</a:t>
            </a:r>
            <a:endParaRPr lang="ru-RU" dirty="0" smtClean="0">
              <a:latin typeface="+mn-lt"/>
            </a:endParaRPr>
          </a:p>
          <a:p>
            <a:pPr marL="1200150" lvl="1" indent="-457200">
              <a:buClr>
                <a:srgbClr val="FE5815"/>
              </a:buClr>
              <a:buFont typeface="Wingdings" pitchFamily="2" charset="2"/>
              <a:buChar char="Ø"/>
            </a:pPr>
            <a:r>
              <a:rPr lang="ru-RU" dirty="0" smtClean="0"/>
              <a:t>Документы нельзя скопировать, переслать, сделать скриншот</a:t>
            </a:r>
          </a:p>
          <a:p>
            <a:pPr marL="457200" indent="-457200">
              <a:buClr>
                <a:srgbClr val="FE5815"/>
              </a:buClr>
              <a:buFont typeface="Wingdings" pitchFamily="2" charset="2"/>
              <a:buChar char="Ø"/>
            </a:pPr>
            <a:r>
              <a:rPr lang="ru-RU" dirty="0" err="1" smtClean="0">
                <a:latin typeface="+mn-lt"/>
              </a:rPr>
              <a:t>Оффлайн</a:t>
            </a:r>
            <a:r>
              <a:rPr lang="ru-RU" dirty="0" smtClean="0">
                <a:latin typeface="+mn-lt"/>
              </a:rPr>
              <a:t> доступ к данным портала</a:t>
            </a:r>
            <a:endParaRPr lang="en-US" dirty="0" smtClean="0">
              <a:latin typeface="+mn-lt"/>
            </a:endParaRPr>
          </a:p>
          <a:p>
            <a:pPr marL="1200150" lvl="1" indent="-457200">
              <a:buClr>
                <a:srgbClr val="FE5815"/>
              </a:buClr>
              <a:buFont typeface="Wingdings" pitchFamily="2" charset="2"/>
              <a:buChar char="Ø"/>
            </a:pPr>
            <a:r>
              <a:rPr lang="ru-RU" dirty="0" smtClean="0"/>
              <a:t>Из </a:t>
            </a:r>
            <a:r>
              <a:rPr lang="en-US" dirty="0" smtClean="0"/>
              <a:t>Outlook </a:t>
            </a:r>
            <a:r>
              <a:rPr lang="ru-RU" dirty="0" smtClean="0"/>
              <a:t>или </a:t>
            </a:r>
            <a:r>
              <a:rPr lang="en-US" dirty="0" smtClean="0"/>
              <a:t>SharePoint Workspace</a:t>
            </a:r>
          </a:p>
          <a:p>
            <a:pPr marL="457200" indent="-457200">
              <a:buClr>
                <a:srgbClr val="FE5815"/>
              </a:buClr>
              <a:buFont typeface="Wingdings" pitchFamily="2" charset="2"/>
              <a:buChar char="Ø"/>
            </a:pPr>
            <a:r>
              <a:rPr lang="ru-RU" dirty="0" smtClean="0">
                <a:latin typeface="+mn-lt"/>
              </a:rPr>
              <a:t>Готовые инструменты для интеграции с другими системами</a:t>
            </a:r>
          </a:p>
          <a:p>
            <a:pPr marL="457200" indent="-457200">
              <a:buClr>
                <a:srgbClr val="FE5815"/>
              </a:buClr>
              <a:buFont typeface="Wingdings" pitchFamily="2" charset="2"/>
              <a:buChar char="Ø"/>
            </a:pPr>
            <a:r>
              <a:rPr lang="ru-RU" dirty="0" smtClean="0">
                <a:latin typeface="+mn-lt"/>
              </a:rPr>
              <a:t>Ресурсы для обучения</a:t>
            </a:r>
          </a:p>
          <a:p>
            <a:pPr marL="457200" indent="-457200">
              <a:buClr>
                <a:srgbClr val="FE5815"/>
              </a:buClr>
              <a:buFont typeface="Wingdings" pitchFamily="2" charset="2"/>
              <a:buChar char="Ø"/>
            </a:pPr>
            <a:r>
              <a:rPr lang="ru-RU" dirty="0" smtClean="0">
                <a:latin typeface="+mn-lt"/>
              </a:rPr>
              <a:t>Сертификация продуктов</a:t>
            </a:r>
          </a:p>
          <a:p>
            <a:pPr>
              <a:buClr>
                <a:srgbClr val="FE5815"/>
              </a:buClr>
            </a:pPr>
            <a:endParaRPr lang="ru-RU" dirty="0">
              <a:solidFill>
                <a:schemeClr val="bg1">
                  <a:lumMod val="85000"/>
                </a:schemeClr>
              </a:solidFill>
              <a:latin typeface="+mn-lt"/>
            </a:endParaRPr>
          </a:p>
        </p:txBody>
      </p:sp>
    </p:spTree>
    <p:extLst>
      <p:ext uri="{BB962C8B-B14F-4D97-AF65-F5344CB8AC3E}">
        <p14:creationId xmlns:p14="http://schemas.microsoft.com/office/powerpoint/2010/main" val="28927603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8382000" cy="666750"/>
          </a:xfrm>
          <a:prstGeom prst="rect">
            <a:avLst/>
          </a:prstGeom>
        </p:spPr>
        <p:txBody>
          <a:bodyPr/>
          <a:lstStyle/>
          <a:p>
            <a:r>
              <a:rPr lang="ru-RU" dirty="0" smtClean="0"/>
              <a:t>У каждого свой портал</a:t>
            </a:r>
            <a:endParaRPr lang="ru-RU" dirty="0"/>
          </a:p>
        </p:txBody>
      </p:sp>
      <p:pic>
        <p:nvPicPr>
          <p:cNvPr id="2050" name="Picture 2" descr="&amp;#1058;&amp;#1053;&amp;#1050;-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96676"/>
            <a:ext cx="1261592" cy="10166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bwMode="auto">
          <a:xfrm>
            <a:off x="2989548" y="1318680"/>
            <a:ext cx="1585900" cy="1490079"/>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400" dirty="0" smtClean="0">
              <a:gradFill>
                <a:gsLst>
                  <a:gs pos="0">
                    <a:srgbClr val="FFFFFF"/>
                  </a:gs>
                  <a:gs pos="100000">
                    <a:srgbClr val="FFFFFF"/>
                  </a:gs>
                </a:gsLst>
                <a:lin ang="5400000" scaled="0"/>
              </a:gradFill>
            </a:endParaRPr>
          </a:p>
        </p:txBody>
      </p:sp>
      <p:pic>
        <p:nvPicPr>
          <p:cNvPr id="2052" name="Picture 4" descr="&amp;#1042;&amp;#1099;&amp;#1089;&amp;#1096;&amp;#1080;&amp;#1081; &amp;#1040;&amp;#1088;&amp;#1073;&amp;#1080;&amp;#1090;&amp;#1088;&amp;#1072;&amp;#1078;&amp;#1085;&amp;#1099;&amp;#1081; &amp;#1057;&amp;#1091;&amp;#1076; &amp;#1056;&amp;#10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46" y="1445723"/>
            <a:ext cx="1234038" cy="11911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p;#1044;&amp;#1078;&amp;#1086;&amp;#1085;&amp;#1089;&amp;#1086;&amp;#1085; &amp;#38; &amp;#1044;&amp;#1078;&amp;#1086;&amp;#1085;&amp;#1089;&amp;#1086;&amp;#10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396676"/>
            <a:ext cx="2782490" cy="5857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ostokGazpr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510" y="3279882"/>
            <a:ext cx="2493394" cy="8661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mp;#1054;&amp;#1054;&amp;#1054; &amp;#1057;&amp;#1090;&amp;#1088;&amp;#1072;&amp;#1093;&amp;#1086;&amp;#1074;&amp;#1072;&amp;#1103; &amp;#1082;&amp;#1086;&amp;#1084;&amp;#1087;&amp;#1072;&amp;#1085;&amp;#1080;&amp;#1103; &amp;#1050;&amp;#1040;&amp;#1056;&amp;#1044;&amp;#1048;&amp;#10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7548" y="3501008"/>
            <a:ext cx="1989875"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mp;#1056;&amp;#1077;&amp;#1085;&amp;#1077;&amp;#1089;&amp;#1089;&amp;#1072;&amp;#1085;&amp;#1089; &amp;#1050;&amp;#1072;&amp;#1087;&amp;#1080;&amp;#1090;&amp;#1072;&amp;#10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7889" y="5229200"/>
            <a:ext cx="2375274" cy="8923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bwMode="auto">
          <a:xfrm>
            <a:off x="611560" y="4829701"/>
            <a:ext cx="2582386" cy="1050713"/>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400" dirty="0" smtClean="0">
              <a:gradFill>
                <a:gsLst>
                  <a:gs pos="0">
                    <a:srgbClr val="FFFFFF"/>
                  </a:gs>
                  <a:gs pos="100000">
                    <a:srgbClr val="FFFFFF"/>
                  </a:gs>
                </a:gsLst>
                <a:lin ang="5400000" scaled="0"/>
              </a:gradFill>
            </a:endParaRPr>
          </a:p>
        </p:txBody>
      </p:sp>
      <p:pic>
        <p:nvPicPr>
          <p:cNvPr id="2062" name="Picture 14" descr="&amp;#1051;&amp;#39;&amp;#1069;&amp;#1090;&amp;#1091;&amp;#1072;&amp;#1083;&amp;#1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878" y="4950244"/>
            <a:ext cx="1809750" cy="80962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mp;#1057;&amp;#1082;&amp;#1072;&amp;#1081; &amp;#1051;&amp;#1080;&amp;#1085;&amp;#10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9359" y="5092801"/>
            <a:ext cx="1543046" cy="1028699"/>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248" y="2555982"/>
            <a:ext cx="21526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596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4"/>
          <p:cNvSpPr txBox="1">
            <a:spLocks/>
          </p:cNvSpPr>
          <p:nvPr/>
        </p:nvSpPr>
        <p:spPr>
          <a:xfrm>
            <a:off x="381000" y="685800"/>
            <a:ext cx="8393113" cy="620170"/>
          </a:xfrm>
          <a:prstGeom prst="rect">
            <a:avLst/>
          </a:prstGeom>
        </p:spPr>
        <p:txBody>
          <a:bodyPr lIns="0" tIns="0" rIns="0" bIns="0">
            <a:normAutofit/>
          </a:bodyPr>
          <a:lstStyle>
            <a:lvl1pPr algn="l" defTabSz="457200" rtl="0" eaLnBrk="1" latinLnBrk="0" hangingPunct="1">
              <a:spcBef>
                <a:spcPct val="0"/>
              </a:spcBef>
              <a:buNone/>
              <a:defRPr sz="4000" b="0" i="0" kern="1200">
                <a:solidFill>
                  <a:srgbClr val="FE5815"/>
                </a:solidFill>
                <a:latin typeface="Segoe Light"/>
                <a:ea typeface="+mj-ea"/>
                <a:cs typeface="Segoe Light"/>
              </a:defRPr>
            </a:lvl1pPr>
          </a:lstStyle>
          <a:p>
            <a:r>
              <a:rPr lang="ru-RU" dirty="0" smtClean="0"/>
              <a:t>Примеры внедрения</a:t>
            </a:r>
            <a:endParaRPr lang="ru-RU" dirty="0"/>
          </a:p>
        </p:txBody>
      </p:sp>
      <p:sp>
        <p:nvSpPr>
          <p:cNvPr id="5" name="TextBox 4"/>
          <p:cNvSpPr txBox="1"/>
          <p:nvPr/>
        </p:nvSpPr>
        <p:spPr>
          <a:xfrm>
            <a:off x="635426" y="1905000"/>
            <a:ext cx="7884260" cy="4093428"/>
          </a:xfrm>
          <a:prstGeom prst="rect">
            <a:avLst/>
          </a:prstGeom>
          <a:noFill/>
        </p:spPr>
        <p:txBody>
          <a:bodyPr wrap="square" rtlCol="0">
            <a:spAutoFit/>
          </a:bodyPr>
          <a:lstStyle/>
          <a:p>
            <a:pPr marL="342900" indent="-342900">
              <a:spcAft>
                <a:spcPts val="1200"/>
              </a:spcAft>
              <a:buFont typeface="Arial" pitchFamily="34" charset="0"/>
              <a:buChar char="•"/>
            </a:pPr>
            <a:r>
              <a:rPr lang="ru-RU" sz="2400" dirty="0" smtClean="0"/>
              <a:t>Федеральная розничная сеть </a:t>
            </a:r>
            <a:r>
              <a:rPr lang="ru-RU" sz="2400" b="1" dirty="0" smtClean="0"/>
              <a:t>«Связной» </a:t>
            </a:r>
            <a:r>
              <a:rPr lang="ru-RU" sz="2400" dirty="0" smtClean="0"/>
              <a:t>реализовала проект по созданию Корпоративного портала на базе Microsoft </a:t>
            </a:r>
            <a:r>
              <a:rPr lang="ru-RU" sz="2400" dirty="0" err="1" smtClean="0"/>
              <a:t>Office</a:t>
            </a:r>
            <a:r>
              <a:rPr lang="ru-RU" sz="2400" dirty="0" smtClean="0"/>
              <a:t> </a:t>
            </a:r>
            <a:r>
              <a:rPr lang="ru-RU" sz="2400" dirty="0" err="1" smtClean="0"/>
              <a:t>SharePoint</a:t>
            </a:r>
            <a:r>
              <a:rPr lang="ru-RU" sz="2400" dirty="0" smtClean="0"/>
              <a:t> </a:t>
            </a:r>
            <a:r>
              <a:rPr lang="ru-RU" sz="2400" dirty="0" err="1" smtClean="0"/>
              <a:t>Server</a:t>
            </a:r>
            <a:r>
              <a:rPr lang="ru-RU" sz="2400" dirty="0" smtClean="0"/>
              <a:t> 2007</a:t>
            </a:r>
          </a:p>
          <a:p>
            <a:pPr marL="342900" indent="-342900">
              <a:spcAft>
                <a:spcPts val="1200"/>
              </a:spcAft>
              <a:buFont typeface="Arial" pitchFamily="34" charset="0"/>
              <a:buChar char="•"/>
            </a:pPr>
            <a:r>
              <a:rPr lang="ru-RU" sz="2400" b="1" dirty="0" smtClean="0"/>
              <a:t>Российское центральное проектно-конструкторское бюро «Стапель» </a:t>
            </a:r>
            <a:r>
              <a:rPr lang="ru-RU" sz="2400" dirty="0" smtClean="0"/>
              <a:t>внедрило единую систему документооборота на базе Microsoft </a:t>
            </a:r>
            <a:r>
              <a:rPr lang="ru-RU" sz="2400" dirty="0" err="1" smtClean="0"/>
              <a:t>SharePoint</a:t>
            </a:r>
            <a:endParaRPr lang="ru-RU" sz="2400" dirty="0" smtClean="0"/>
          </a:p>
          <a:p>
            <a:pPr marL="342900" indent="-342900">
              <a:buFont typeface="Arial" pitchFamily="34" charset="0"/>
              <a:buChar char="•"/>
            </a:pPr>
            <a:r>
              <a:rPr lang="ru-RU" sz="2400" dirty="0" smtClean="0"/>
              <a:t>В ФГУ </a:t>
            </a:r>
            <a:r>
              <a:rPr lang="ru-RU" sz="2400" b="1" dirty="0" smtClean="0"/>
              <a:t>Объединение «</a:t>
            </a:r>
            <a:r>
              <a:rPr lang="ru-RU" sz="2400" b="1" dirty="0" err="1" smtClean="0"/>
              <a:t>Росинформресурс</a:t>
            </a:r>
            <a:r>
              <a:rPr lang="ru-RU" sz="2400" b="1" dirty="0" smtClean="0"/>
              <a:t>» </a:t>
            </a:r>
            <a:r>
              <a:rPr lang="ru-RU" sz="2400" b="1" dirty="0" err="1" smtClean="0"/>
              <a:t>Минпромэнерго</a:t>
            </a:r>
            <a:r>
              <a:rPr lang="ru-RU" sz="2400" b="1" dirty="0" smtClean="0"/>
              <a:t> </a:t>
            </a:r>
            <a:r>
              <a:rPr lang="ru-RU" sz="2400" dirty="0" smtClean="0"/>
              <a:t>России создается единая информационно-аналитическая система на базе Microsoft </a:t>
            </a:r>
            <a:r>
              <a:rPr lang="ru-RU" sz="2400" dirty="0" err="1" smtClean="0"/>
              <a:t>SharePoint</a:t>
            </a:r>
            <a:endParaRPr lang="ru-RU" sz="2400" dirty="0"/>
          </a:p>
        </p:txBody>
      </p:sp>
    </p:spTree>
    <p:extLst>
      <p:ext uri="{BB962C8B-B14F-4D97-AF65-F5344CB8AC3E}">
        <p14:creationId xmlns:p14="http://schemas.microsoft.com/office/powerpoint/2010/main" val="580209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43200" y="2590800"/>
            <a:ext cx="4191000" cy="1165225"/>
          </a:xfrm>
        </p:spPr>
        <p:txBody>
          <a:bodyPr>
            <a:noAutofit/>
          </a:bodyPr>
          <a:lstStyle/>
          <a:p>
            <a:pPr algn="ctr"/>
            <a:r>
              <a:rPr lang="ru-RU" sz="4400" dirty="0" smtClean="0">
                <a:latin typeface="+mn-lt"/>
              </a:rPr>
              <a:t>Спасибо!</a:t>
            </a:r>
            <a:br>
              <a:rPr lang="ru-RU" sz="4400" dirty="0" smtClean="0">
                <a:latin typeface="+mn-lt"/>
              </a:rPr>
            </a:br>
            <a:r>
              <a:rPr lang="en-US" sz="4400" dirty="0" smtClean="0">
                <a:latin typeface="+mn-lt"/>
                <a:hlinkClick r:id="rId2"/>
              </a:rPr>
              <a:t>annayuf@microsoft.com</a:t>
            </a:r>
            <a:r>
              <a:rPr lang="en-US" sz="4400" dirty="0" smtClean="0">
                <a:latin typeface="+mn-lt"/>
              </a:rPr>
              <a:t> </a:t>
            </a:r>
            <a:endParaRPr lang="en-US" sz="4400" dirty="0">
              <a:latin typeface="+mn-lt"/>
            </a:endParaRPr>
          </a:p>
        </p:txBody>
      </p:sp>
    </p:spTree>
    <p:extLst>
      <p:ext uri="{BB962C8B-B14F-4D97-AF65-F5344CB8AC3E}">
        <p14:creationId xmlns:p14="http://schemas.microsoft.com/office/powerpoint/2010/main" val="89504525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49616" y="2892735"/>
            <a:ext cx="4191000" cy="1165225"/>
          </a:xfrm>
        </p:spPr>
        <p:txBody>
          <a:bodyPr/>
          <a:lstStyle/>
          <a:p>
            <a:r>
              <a:rPr lang="ru-RU" dirty="0" smtClean="0">
                <a:effectLst>
                  <a:outerShdw blurRad="38100" dist="38100" dir="2700000" algn="tl">
                    <a:srgbClr val="000000">
                      <a:alpha val="43137"/>
                    </a:srgbClr>
                  </a:outerShdw>
                </a:effectLst>
              </a:rPr>
              <a:t>Что такое портал?</a:t>
            </a:r>
            <a:endParaRPr lang="ru-RU" dirty="0">
              <a:effectLst>
                <a:outerShdw blurRad="38100" dist="38100" dir="2700000" algn="tl">
                  <a:srgbClr val="000000">
                    <a:alpha val="43137"/>
                  </a:srgbClr>
                </a:outerShdw>
              </a:effectLst>
            </a:endParaRPr>
          </a:p>
        </p:txBody>
      </p:sp>
      <p:sp>
        <p:nvSpPr>
          <p:cNvPr id="3" name="Content Placeholder 2"/>
          <p:cNvSpPr txBox="1">
            <a:spLocks/>
          </p:cNvSpPr>
          <p:nvPr/>
        </p:nvSpPr>
        <p:spPr>
          <a:xfrm>
            <a:off x="2842737" y="4079172"/>
            <a:ext cx="4947476" cy="1632857"/>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ru-RU" dirty="0"/>
              <a:t>П</a:t>
            </a:r>
            <a:r>
              <a:rPr lang="ru-RU" dirty="0" smtClean="0"/>
              <a:t>риложение, позволяющее </a:t>
            </a:r>
            <a:r>
              <a:rPr lang="ru-RU" dirty="0" smtClean="0">
                <a:solidFill>
                  <a:schemeClr val="accent6">
                    <a:lumMod val="75000"/>
                  </a:schemeClr>
                </a:solidFill>
              </a:rPr>
              <a:t>консолидировать</a:t>
            </a:r>
            <a:r>
              <a:rPr lang="ru-RU" dirty="0" smtClean="0"/>
              <a:t> корпоративную информацию и  автоматизировать организационные </a:t>
            </a:r>
            <a:r>
              <a:rPr lang="ru-RU" dirty="0" smtClean="0">
                <a:solidFill>
                  <a:schemeClr val="accent6">
                    <a:lumMod val="75000"/>
                  </a:schemeClr>
                </a:solidFill>
              </a:rPr>
              <a:t>процессы</a:t>
            </a:r>
          </a:p>
          <a:p>
            <a:endParaRPr lang="ru-RU" dirty="0"/>
          </a:p>
        </p:txBody>
      </p:sp>
    </p:spTree>
    <p:extLst>
      <p:ext uri="{BB962C8B-B14F-4D97-AF65-F5344CB8AC3E}">
        <p14:creationId xmlns:p14="http://schemas.microsoft.com/office/powerpoint/2010/main" val="11875629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1" y="0"/>
            <a:ext cx="8959058" cy="6858000"/>
          </a:xfrm>
          <a:prstGeom prst="rect">
            <a:avLst/>
          </a:prstGeom>
        </p:spPr>
      </p:pic>
      <p:sp>
        <p:nvSpPr>
          <p:cNvPr id="9" name="Прямоугольник 8"/>
          <p:cNvSpPr/>
          <p:nvPr/>
        </p:nvSpPr>
        <p:spPr>
          <a:xfrm>
            <a:off x="1" y="6507678"/>
            <a:ext cx="9144000" cy="35625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hlinkClick r:id="rId4"/>
              </a:rPr>
              <a:t>www.yarregion.ru</a:t>
            </a:r>
            <a:r>
              <a:rPr lang="en-US" dirty="0" smtClean="0"/>
              <a:t> </a:t>
            </a:r>
            <a:endParaRPr lang="ru-RU" dirty="0"/>
          </a:p>
        </p:txBody>
      </p:sp>
    </p:spTree>
    <p:extLst>
      <p:ext uri="{BB962C8B-B14F-4D97-AF65-F5344CB8AC3E}">
        <p14:creationId xmlns:p14="http://schemas.microsoft.com/office/powerpoint/2010/main" val="55974448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errari - The Italian automotive company's official site - Windows Internet Explor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8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5913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32" y="0"/>
            <a:ext cx="8767935" cy="6858000"/>
          </a:xfrm>
          <a:prstGeom prst="rect">
            <a:avLst/>
          </a:prstGeom>
        </p:spPr>
      </p:pic>
      <p:sp>
        <p:nvSpPr>
          <p:cNvPr id="9" name="Прямоугольник 8"/>
          <p:cNvSpPr/>
          <p:nvPr/>
        </p:nvSpPr>
        <p:spPr>
          <a:xfrm>
            <a:off x="1" y="6507678"/>
            <a:ext cx="9144000" cy="35625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hlinkClick r:id="rId4"/>
              </a:rPr>
              <a:t>www.prlib.ru</a:t>
            </a:r>
            <a:r>
              <a:rPr lang="en-US" dirty="0" smtClean="0"/>
              <a:t> </a:t>
            </a:r>
            <a:endParaRPr lang="ru-RU" dirty="0"/>
          </a:p>
        </p:txBody>
      </p:sp>
    </p:spTree>
    <p:extLst>
      <p:ext uri="{BB962C8B-B14F-4D97-AF65-F5344CB8AC3E}">
        <p14:creationId xmlns:p14="http://schemas.microsoft.com/office/powerpoint/2010/main" val="3301565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mj-lt"/>
              </a:rPr>
              <a:t>Сценарии использования портала</a:t>
            </a:r>
            <a:endParaRPr lang="ru-RU" dirty="0">
              <a:latin typeface="+mj-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43592924"/>
              </p:ext>
            </p:extLst>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1969532"/>
            <a:ext cx="5181600" cy="707886"/>
          </a:xfrm>
          <a:prstGeom prst="rect">
            <a:avLst/>
          </a:prstGeom>
          <a:noFill/>
        </p:spPr>
        <p:txBody>
          <a:bodyPr wrap="square" rtlCol="0">
            <a:spAutoFit/>
          </a:bodyPr>
          <a:lstStyle/>
          <a:p>
            <a:r>
              <a:rPr lang="ru-RU" sz="2000" dirty="0" smtClean="0"/>
              <a:t>Правильный подход к выбору «вашего» </a:t>
            </a:r>
            <a:r>
              <a:rPr lang="en-US" sz="2000" dirty="0" smtClean="0"/>
              <a:t>SharePoint</a:t>
            </a:r>
            <a:endParaRPr lang="ru-RU" sz="2000" dirty="0"/>
          </a:p>
        </p:txBody>
      </p:sp>
    </p:spTree>
    <p:extLst>
      <p:ext uri="{BB962C8B-B14F-4D97-AF65-F5344CB8AC3E}">
        <p14:creationId xmlns:p14="http://schemas.microsoft.com/office/powerpoint/2010/main" val="2497400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fontScale="90000"/>
          </a:bodyPr>
          <a:lstStyle/>
          <a:p>
            <a:pPr algn="ctr"/>
            <a:r>
              <a:rPr lang="ru-RU" dirty="0" smtClean="0">
                <a:latin typeface="+mj-lt"/>
              </a:rPr>
              <a:t>Документооборот: выяснение потребности</a:t>
            </a:r>
            <a:endParaRPr lang="ru-RU" dirty="0">
              <a:latin typeface="+mj-lt"/>
            </a:endParaRPr>
          </a:p>
        </p:txBody>
      </p:sp>
      <p:sp>
        <p:nvSpPr>
          <p:cNvPr id="3" name="Объект 2"/>
          <p:cNvSpPr>
            <a:spLocks noGrp="1"/>
          </p:cNvSpPr>
          <p:nvPr>
            <p:ph idx="1"/>
          </p:nvPr>
        </p:nvSpPr>
        <p:spPr/>
        <p:txBody>
          <a:bodyPr/>
          <a:lstStyle/>
          <a:p>
            <a:pPr marL="457200" indent="-457200">
              <a:buFont typeface="Arial" pitchFamily="34" charset="0"/>
              <a:buChar char="•"/>
            </a:pPr>
            <a:r>
              <a:rPr lang="ru-RU" dirty="0" smtClean="0">
                <a:latin typeface="+mn-lt"/>
              </a:rPr>
              <a:t>Ведется ли работа с договорной документацией?</a:t>
            </a:r>
          </a:p>
          <a:p>
            <a:pPr marL="457200" indent="-457200">
              <a:buFont typeface="Arial" pitchFamily="34" charset="0"/>
              <a:buChar char="•"/>
            </a:pPr>
            <a:r>
              <a:rPr lang="ru-RU" dirty="0" smtClean="0">
                <a:latin typeface="+mn-lt"/>
              </a:rPr>
              <a:t>Как регистрируется входящая/исходящая корреспонденция?</a:t>
            </a:r>
          </a:p>
          <a:p>
            <a:pPr marL="457200" indent="-457200">
              <a:buFont typeface="Arial" pitchFamily="34" charset="0"/>
              <a:buChar char="•"/>
            </a:pPr>
            <a:r>
              <a:rPr lang="ru-RU" dirty="0" smtClean="0">
                <a:latin typeface="+mn-lt"/>
              </a:rPr>
              <a:t>Изменяется ли процесс согласования от суммы или типа договора?</a:t>
            </a:r>
          </a:p>
          <a:p>
            <a:pPr marL="457200" indent="-457200">
              <a:buFont typeface="Arial" pitchFamily="34" charset="0"/>
              <a:buChar char="•"/>
            </a:pPr>
            <a:r>
              <a:rPr lang="ru-RU" dirty="0" smtClean="0">
                <a:latin typeface="+mn-lt"/>
              </a:rPr>
              <a:t>Можно быстро поднять все документы 3х летней давности по клиенту?</a:t>
            </a:r>
            <a:endParaRPr lang="ru-RU" dirty="0">
              <a:latin typeface="+mn-lt"/>
            </a:endParaRPr>
          </a:p>
        </p:txBody>
      </p:sp>
    </p:spTree>
    <p:extLst>
      <p:ext uri="{BB962C8B-B14F-4D97-AF65-F5344CB8AC3E}">
        <p14:creationId xmlns:p14="http://schemas.microsoft.com/office/powerpoint/2010/main" val="44469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7332"/>
            <a:ext cx="8229600" cy="1143000"/>
          </a:xfrm>
        </p:spPr>
        <p:txBody>
          <a:bodyPr>
            <a:normAutofit/>
          </a:bodyPr>
          <a:lstStyle/>
          <a:p>
            <a:pPr algn="ctr"/>
            <a:r>
              <a:rPr lang="ru-RU" dirty="0" smtClean="0">
                <a:latin typeface="+mj-lt"/>
              </a:rPr>
              <a:t>Документооборот: «ваше» решение</a:t>
            </a:r>
            <a:endParaRPr lang="ru-RU" dirty="0">
              <a:latin typeface="+mj-lt"/>
            </a:endParaRPr>
          </a:p>
        </p:txBody>
      </p:sp>
      <p:sp>
        <p:nvSpPr>
          <p:cNvPr id="3" name="Объект 2"/>
          <p:cNvSpPr>
            <a:spLocks noGrp="1"/>
          </p:cNvSpPr>
          <p:nvPr>
            <p:ph idx="1"/>
          </p:nvPr>
        </p:nvSpPr>
        <p:spPr>
          <a:xfrm>
            <a:off x="228600" y="1981200"/>
            <a:ext cx="3886200" cy="4144963"/>
          </a:xfrm>
        </p:spPr>
        <p:txBody>
          <a:bodyPr>
            <a:normAutofit fontScale="92500" lnSpcReduction="20000"/>
          </a:bodyPr>
          <a:lstStyle/>
          <a:p>
            <a:pPr marL="457200" indent="-457200">
              <a:buFont typeface="Arial" pitchFamily="34" charset="0"/>
              <a:buChar char="•"/>
            </a:pPr>
            <a:r>
              <a:rPr lang="ru-RU" sz="2400" dirty="0" smtClean="0">
                <a:latin typeface="+mn-lt"/>
              </a:rPr>
              <a:t>Мониторинг процессов согласования</a:t>
            </a:r>
          </a:p>
          <a:p>
            <a:pPr marL="457200" indent="-457200">
              <a:buFont typeface="Arial" pitchFamily="34" charset="0"/>
              <a:buChar char="•"/>
            </a:pPr>
            <a:r>
              <a:rPr lang="ru-RU" sz="2400" dirty="0" smtClean="0">
                <a:latin typeface="+mn-lt"/>
              </a:rPr>
              <a:t>Автоматические уведомления участников согласования</a:t>
            </a:r>
          </a:p>
          <a:p>
            <a:pPr marL="457200" indent="-457200">
              <a:buFont typeface="Arial" pitchFamily="34" charset="0"/>
              <a:buChar char="•"/>
            </a:pPr>
            <a:r>
              <a:rPr lang="ru-RU" sz="2400" dirty="0" smtClean="0">
                <a:latin typeface="+mn-lt"/>
              </a:rPr>
              <a:t>Использование карточек документов</a:t>
            </a:r>
          </a:p>
          <a:p>
            <a:pPr marL="457200" indent="-457200">
              <a:buFont typeface="Arial" pitchFamily="34" charset="0"/>
              <a:buChar char="•"/>
            </a:pPr>
            <a:r>
              <a:rPr lang="ru-RU" sz="2400" dirty="0" smtClean="0">
                <a:latin typeface="+mn-lt"/>
              </a:rPr>
              <a:t>Хранение истории согласования</a:t>
            </a:r>
          </a:p>
          <a:p>
            <a:pPr marL="457200" indent="-457200">
              <a:buFont typeface="Arial" pitchFamily="34" charset="0"/>
              <a:buChar char="•"/>
            </a:pPr>
            <a:r>
              <a:rPr lang="ru-RU" sz="2400" dirty="0" smtClean="0">
                <a:latin typeface="+mn-lt"/>
              </a:rPr>
              <a:t>Версионность документов</a:t>
            </a:r>
          </a:p>
          <a:p>
            <a:pPr marL="457200" indent="-457200">
              <a:buFont typeface="Arial" pitchFamily="34" charset="0"/>
              <a:buChar char="•"/>
            </a:pPr>
            <a:r>
              <a:rPr lang="ru-RU" sz="2400" dirty="0" smtClean="0">
                <a:latin typeface="+mn-lt"/>
              </a:rPr>
              <a:t>Использование </a:t>
            </a:r>
            <a:r>
              <a:rPr lang="en-US" sz="2400" dirty="0" smtClean="0">
                <a:latin typeface="+mn-lt"/>
              </a:rPr>
              <a:t>Office</a:t>
            </a:r>
            <a:r>
              <a:rPr lang="ru-RU" sz="2400" dirty="0" smtClean="0">
                <a:latin typeface="+mn-lt"/>
              </a:rPr>
              <a:t> в качестве клиента</a:t>
            </a:r>
          </a:p>
          <a:p>
            <a:pPr marL="457200" indent="-457200">
              <a:buFont typeface="Arial" pitchFamily="34" charset="0"/>
              <a:buChar char="•"/>
            </a:pPr>
            <a:r>
              <a:rPr lang="ru-RU" sz="2400" dirty="0" smtClean="0">
                <a:latin typeface="+mn-lt"/>
              </a:rPr>
              <a:t>Использование шаблонов</a:t>
            </a:r>
            <a:endParaRPr lang="ru-RU" sz="2400" dirty="0">
              <a:latin typeface="+mn-lt"/>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1981200"/>
            <a:ext cx="5251428" cy="224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3373" y="2590800"/>
            <a:ext cx="4998784" cy="2331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5622" y="3505200"/>
            <a:ext cx="5115806" cy="230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91000" y="4404287"/>
            <a:ext cx="4734740" cy="2210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824890" y="5181600"/>
            <a:ext cx="5509929" cy="1405060"/>
          </a:xfrm>
          <a:prstGeom prst="rect">
            <a:avLst/>
          </a:prstGeom>
          <a:noFill/>
          <a:ln w="9525">
            <a:noFill/>
            <a:miter lim="800000"/>
            <a:headEnd/>
            <a:tailEnd/>
          </a:ln>
          <a:effectLst/>
        </p:spPr>
      </p:pic>
    </p:spTree>
    <p:extLst>
      <p:ext uri="{BB962C8B-B14F-4D97-AF65-F5344CB8AC3E}">
        <p14:creationId xmlns:p14="http://schemas.microsoft.com/office/powerpoint/2010/main" val="2885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fade">
                                      <p:cBhvr>
                                        <p:cTn id="57" dur="500"/>
                                        <p:tgtEl>
                                          <p:spTgt spid="1029"/>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10179</TotalTime>
  <Words>693</Words>
  <Application>Microsoft Office PowerPoint</Application>
  <PresentationFormat>Экран (4:3)</PresentationFormat>
  <Paragraphs>123</Paragraphs>
  <Slides>23</Slides>
  <Notes>5</Notes>
  <HiddenSlides>6</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Корпоративный портал Дань моде или инструмент первой необходимости</vt:lpstr>
      <vt:lpstr>Содержание</vt:lpstr>
      <vt:lpstr>Что такое портал?</vt:lpstr>
      <vt:lpstr>Презентация PowerPoint</vt:lpstr>
      <vt:lpstr>Презентация PowerPoint</vt:lpstr>
      <vt:lpstr>Презентация PowerPoint</vt:lpstr>
      <vt:lpstr>Сценарии использования портала</vt:lpstr>
      <vt:lpstr>Документооборот: выяснение потребности</vt:lpstr>
      <vt:lpstr>Документооборот: «ваше» решение</vt:lpstr>
      <vt:lpstr>Бизнес-анализ: выяснение потребности</vt:lpstr>
      <vt:lpstr>Бизнес-анализ: «ваше» решение</vt:lpstr>
      <vt:lpstr>Корпоративный портал: выяснение потребности</vt:lpstr>
      <vt:lpstr>Корпоративный портал: «ваше»решение</vt:lpstr>
      <vt:lpstr>Управление продажами: выяснение потребности</vt:lpstr>
      <vt:lpstr>Управление продажами: «ваше» решение</vt:lpstr>
      <vt:lpstr>Архив документов: выяснение потребности</vt:lpstr>
      <vt:lpstr>Архив документов: «ваше» решение</vt:lpstr>
      <vt:lpstr>HR-портал</vt:lpstr>
      <vt:lpstr>Лицензии: Enterprise, Standard and Foundation</vt:lpstr>
      <vt:lpstr>Преимущества перед сторонними системами</vt:lpstr>
      <vt:lpstr>У каждого свой портал</vt:lpstr>
      <vt:lpstr>Презентация PowerPoint</vt:lpstr>
      <vt:lpstr>Спасибо! annayuf@microsoft.com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Martinez</dc:creator>
  <cp:lastModifiedBy>Anna Yufkina</cp:lastModifiedBy>
  <cp:revision>64</cp:revision>
  <dcterms:created xsi:type="dcterms:W3CDTF">2009-05-14T17:51:25Z</dcterms:created>
  <dcterms:modified xsi:type="dcterms:W3CDTF">2010-07-07T09:39:08Z</dcterms:modified>
</cp:coreProperties>
</file>